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3" r:id="rId7"/>
    <p:sldId id="260" r:id="rId8"/>
    <p:sldId id="275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6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F77-BC16-4D77-A85F-8AD336A20DDA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A7E8-20B8-4458-8224-62FA9D73F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356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F77-BC16-4D77-A85F-8AD336A20DDA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A7E8-20B8-4458-8224-62FA9D73F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865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F77-BC16-4D77-A85F-8AD336A20DDA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A7E8-20B8-4458-8224-62FA9D73F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2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F77-BC16-4D77-A85F-8AD336A20DDA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A7E8-20B8-4458-8224-62FA9D73F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50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F77-BC16-4D77-A85F-8AD336A20DDA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A7E8-20B8-4458-8224-62FA9D73F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4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F77-BC16-4D77-A85F-8AD336A20DDA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A7E8-20B8-4458-8224-62FA9D73F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72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F77-BC16-4D77-A85F-8AD336A20DDA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A7E8-20B8-4458-8224-62FA9D73F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729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F77-BC16-4D77-A85F-8AD336A20DDA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A7E8-20B8-4458-8224-62FA9D73F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524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F77-BC16-4D77-A85F-8AD336A20DDA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A7E8-20B8-4458-8224-62FA9D73F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04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F77-BC16-4D77-A85F-8AD336A20DDA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A7E8-20B8-4458-8224-62FA9D73F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1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F77-BC16-4D77-A85F-8AD336A20DDA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A7E8-20B8-4458-8224-62FA9D73F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74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30000">
              <a:schemeClr val="accent4">
                <a:lumMod val="60000"/>
                <a:lumOff val="40000"/>
              </a:schemeClr>
            </a:gs>
            <a:gs pos="52000">
              <a:schemeClr val="accent2">
                <a:lumMod val="60000"/>
                <a:lumOff val="40000"/>
              </a:schemeClr>
            </a:gs>
            <a:gs pos="94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FF77-BC16-4D77-A85F-8AD336A20DDA}" type="datetimeFigureOut">
              <a:rPr lang="pl-PL" smtClean="0"/>
              <a:t>30.11.2020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1A7E8-20B8-4458-8224-62FA9D73F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55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32801"/>
            <a:ext cx="9144000" cy="2387600"/>
          </a:xfrm>
        </p:spPr>
        <p:txBody>
          <a:bodyPr/>
          <a:lstStyle/>
          <a:p>
            <a:r>
              <a:rPr lang="pl-PL" i="1" dirty="0">
                <a:latin typeface="Vivaldi" panose="03020602050506090804" pitchFamily="66" charset="0"/>
              </a:rPr>
              <a:t>Staropolskie obyczaje andrzejkowe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9656" y="2774157"/>
            <a:ext cx="9144000" cy="1655762"/>
          </a:xfrm>
        </p:spPr>
        <p:txBody>
          <a:bodyPr>
            <a:normAutofit/>
          </a:bodyPr>
          <a:lstStyle/>
          <a:p>
            <a:r>
              <a:rPr lang="pl-PL" sz="3200" b="1" i="1" dirty="0">
                <a:latin typeface="Vivaldi" panose="03020602050506090804" pitchFamily="66" charset="0"/>
                <a:cs typeface="Arial" panose="020B0604020202020204" pitchFamily="34" charset="0"/>
              </a:rPr>
              <a:t>Andrzejki po staropolsku…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6" y="3778916"/>
            <a:ext cx="5233421" cy="2009518"/>
          </a:xfrm>
          <a:prstGeom prst="rect">
            <a:avLst/>
          </a:prstGeom>
        </p:spPr>
      </p:pic>
      <p:pic>
        <p:nvPicPr>
          <p:cNvPr id="5" name="518_59723_BLUE DA BA DEE INST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7752" y="18781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41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263">
        <p:fade/>
      </p:transition>
    </mc:Choice>
    <mc:Fallback xmlns="">
      <p:transition spd="med" advTm="10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500062"/>
            <a:ext cx="10515600" cy="1325563"/>
          </a:xfrm>
        </p:spPr>
        <p:txBody>
          <a:bodyPr/>
          <a:lstStyle/>
          <a:p>
            <a:pPr algn="ctr"/>
            <a:r>
              <a:rPr lang="pl-PL" i="1" dirty="0">
                <a:latin typeface="Arial Black" panose="020B0A04020102020204" pitchFamily="34" charset="0"/>
              </a:rPr>
              <a:t>Ciastko z wróżbą – zabawa kulinarna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   </a:t>
            </a: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270 g mąki,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   90 g cukru pudru,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   1 łyżka cukru waniliowego,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   3 jajka,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   1 łyżka oleju,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i="1" dirty="0">
                <a:latin typeface="Arial" panose="020B0604020202020204" pitchFamily="34" charset="0"/>
                <a:cs typeface="Arial" panose="020B0604020202020204" pitchFamily="34" charset="0"/>
              </a:rPr>
              <a:t>    1 łyżka wody.</a:t>
            </a:r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pl-PL" dirty="0"/>
          </a:p>
          <a:p>
            <a:pPr marL="0" indent="0" algn="ctr">
              <a:buNone/>
            </a:pPr>
            <a:r>
              <a:rPr lang="pl-PL" i="1" dirty="0"/>
              <a:t>    Na podłużnych karteczkach napisz wróżby i zroluj je.</a:t>
            </a:r>
          </a:p>
          <a:p>
            <a:pPr marL="0" indent="0" algn="ctr">
              <a:buNone/>
            </a:pPr>
            <a:r>
              <a:rPr lang="pl-PL" i="1" dirty="0"/>
              <a:t>    Z podanych składników zagnieć ciasto.</a:t>
            </a:r>
          </a:p>
          <a:p>
            <a:pPr marL="0" indent="0" algn="ctr">
              <a:buNone/>
            </a:pPr>
            <a:r>
              <a:rPr lang="pl-PL" i="1" dirty="0"/>
              <a:t>    Ciasto cienko rozwałkuj.</a:t>
            </a:r>
          </a:p>
          <a:p>
            <a:pPr marL="0" indent="0" algn="ctr">
              <a:buNone/>
            </a:pPr>
            <a:r>
              <a:rPr lang="pl-PL" i="1" dirty="0"/>
              <a:t>    Szklanką wytnij kółka. Na ciasto połóż zwiniętą wróżbę i zagnieć jak pierożka, formując go na kształt podkowy.</a:t>
            </a:r>
          </a:p>
          <a:p>
            <a:pPr marL="0" indent="0" algn="ctr">
              <a:buNone/>
            </a:pPr>
            <a:r>
              <a:rPr lang="pl-PL" i="1" dirty="0"/>
              <a:t>    Blachę wyłóż papierem do pieczenia. Ułóż na niej ciastka i włóż do piekarnika nagrzanego do 180 stopni.</a:t>
            </a:r>
          </a:p>
          <a:p>
            <a:pPr marL="0" indent="0" algn="ctr">
              <a:buNone/>
            </a:pPr>
            <a:r>
              <a:rPr lang="pl-PL" i="1" dirty="0"/>
              <a:t>    Ciastka piecz 15-20 minut.</a:t>
            </a:r>
          </a:p>
          <a:p>
            <a:pPr marL="0" indent="0" algn="ctr">
              <a:buNone/>
            </a:pPr>
            <a:r>
              <a:rPr lang="pl-PL" i="1" dirty="0"/>
              <a:t>    Po wystudzeniu posyp je cukrem pudrem.</a:t>
            </a:r>
          </a:p>
          <a:p>
            <a:pPr marL="0" indent="0" algn="ctr">
              <a:buNone/>
            </a:pPr>
            <a:r>
              <a:rPr lang="pl-PL" i="1" dirty="0"/>
              <a:t>Ciasteczka z wróżbą nie są tłuste, więc karteczka z wróżbą pozostaje sucha, a napis czytelny. Co włożyć do środka takiego ciasteczka? Oto gotowe hasła do wróżb.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92" y="4142100"/>
            <a:ext cx="2514600" cy="1819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2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254">
        <p:fade/>
      </p:transition>
    </mc:Choice>
    <mc:Fallback xmlns="">
      <p:transition spd="med" advTm="332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Arial Black" panose="020B0A04020102020204" pitchFamily="34" charset="0"/>
              </a:rPr>
              <a:t>Lanie wosku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l-PL" dirty="0"/>
              <a:t> </a:t>
            </a:r>
            <a:r>
              <a:rPr lang="pl-PL" b="1" i="1" dirty="0"/>
              <a:t>Zacznij od przygotowania wosku do wróżb. Możesz wykorzystać wosk pszczeli, ale jeśli go nie masz, tanie świeczki też będą dobre: pocięte białe świeczki roztop w kąpieli wodnej. Kiedy wosk będzie gotowy, przelewaj go do miski z wodą przez dziurkę od klucza, który trzyma dziecko.</a:t>
            </a:r>
          </a:p>
          <a:p>
            <a:pPr marL="0" indent="0" algn="ctr">
              <a:buNone/>
            </a:pPr>
            <a:endParaRPr lang="pl-PL" b="1" i="1" dirty="0"/>
          </a:p>
          <a:p>
            <a:pPr marL="0" indent="0" algn="ctr">
              <a:buNone/>
            </a:pPr>
            <a:r>
              <a:rPr lang="pl-PL" b="1" i="1" dirty="0"/>
              <a:t>Gdy zastygnie, podnosimy figurkę z wosku do światła. Wszyscy oceniają, jaki cień rzuca ona na ścianie. Z jej kształtu wróżymy przyszłość: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pl-PL" dirty="0"/>
              <a:t>    </a:t>
            </a:r>
            <a:r>
              <a:rPr lang="pl-PL" i="1" dirty="0"/>
              <a:t>Anioł - dobra wiadomość.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    But - zabiegany rok.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    Człowiek - poznasz swoją miłość.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    Dom - bezpieczeństwo.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    Fontanna - szczęście.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    Gwiazda - pieniądze i szczęście.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    Kot - zdrada.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    Pies - bądź ostrożny w zawieraniu nowych znajomości.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    Motyl - wewnętrzna przemiana.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    Pieniądze – oszczędny rok.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    Serce – znajdziesz miłość.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    Słońce - oznacza pomyślny rok.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03" y="4517331"/>
            <a:ext cx="3357292" cy="189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710">
        <p:fade/>
      </p:transition>
    </mc:Choice>
    <mc:Fallback xmlns="">
      <p:transition spd="med" advTm="58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Arial Black" panose="020B0A04020102020204" pitchFamily="34" charset="0"/>
              </a:rPr>
              <a:t>Andrzejkowe serce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i="1" dirty="0"/>
              <a:t>Przygotuj: kolorowy papier, nożyczki, długopis, szpilkę.</a:t>
            </a:r>
          </a:p>
          <a:p>
            <a:pPr marL="0" indent="0" algn="ctr">
              <a:buNone/>
            </a:pPr>
            <a:r>
              <a:rPr lang="pl-PL" i="1" dirty="0"/>
              <a:t>Wytnij z papieru serce i napisz na nim kilkanaście imion chłopców i dziewczynek (w zależności od płci). Wróżba polega na tym, by każdy przekłuł szpilką serce. Imię, na które natrafi, to imię przyszłego ukochanego/ukochanej.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42" y="2068055"/>
            <a:ext cx="4174539" cy="314299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3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312">
        <p:fade/>
      </p:transition>
    </mc:Choice>
    <mc:Fallback xmlns="">
      <p:transition spd="med" advTm="193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Arial Black" panose="020B0A04020102020204" pitchFamily="34" charset="0"/>
              </a:rPr>
              <a:t>Kartki na wodzie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i="1" dirty="0"/>
              <a:t>Przygotuj: korki od wina, karteczki z imionami męskimi i żeńskimi, miskę z wodą, szpilki.</a:t>
            </a:r>
          </a:p>
          <a:p>
            <a:pPr marL="0" indent="0" algn="ctr">
              <a:buNone/>
            </a:pPr>
            <a:r>
              <a:rPr lang="pl-PL" i="1" dirty="0"/>
              <a:t>Do korków od wina przyczep karteczki z imionami (męskimi lub żeńskimi), a następnie umieść je w wodzie wraz z korkiem z swoim imieniem. Ten korek, który się z nim złączy, wskaże imię przyszłego ukochanego/ukochanej.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6111" y="2296403"/>
            <a:ext cx="4497689" cy="27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9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937">
        <p:fade/>
      </p:transition>
    </mc:Choice>
    <mc:Fallback xmlns="">
      <p:transition spd="med" advTm="169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Arial Black" panose="020B0A04020102020204" pitchFamily="34" charset="0"/>
              </a:rPr>
              <a:t>Moneta w studni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i="1" dirty="0"/>
              <a:t>Na środku pokoju ustaw miskę z wodą, a każdemu z gości daj po monecie (wszystkie monety powinny być o tym samym nominale). Następnie każdy powinien podejść do miski, pomyśleć życzenie i stojąc tyłem do naczynia, rzucić monetę przez lewe ramię. Osoba, które trafi do miski, może spodziewać się, że jego marzenie niebawem się spełni.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456" y="1825625"/>
            <a:ext cx="3081673" cy="379869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2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969">
        <p:fade/>
      </p:transition>
    </mc:Choice>
    <mc:Fallback xmlns="">
      <p:transition spd="med" advTm="229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Arial Black" panose="020B0A04020102020204" pitchFamily="34" charset="0"/>
              </a:rPr>
              <a:t>Kwiatowa wróżba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i="1" dirty="0"/>
              <a:t>Przygotuj osiem karteczek z nazwami kwiatów, każdemu z nich przyporządkuj odpowiednią wróżbę: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pl-PL" dirty="0"/>
              <a:t> </a:t>
            </a:r>
            <a:r>
              <a:rPr lang="pl-PL" i="1" dirty="0"/>
              <a:t>Storczyk – będziesz miał szczęście w podróży.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Narcyz – uważaj, już niedługo mogą spotkać Cię kłopoty.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Róża – na swojej drodze spotkasz tego jedynego/tą jedyną.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Chryzantema – niedługo będziesz za kimś tęsknić.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Lilia – osiągniesz wymarzony cel.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Bez – poszczęści ci się.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Krokus – spotkasz na swojej drodze miłe osoby.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pl-PL" i="1" dirty="0"/>
              <a:t>Goździk – uważaj, ktoś zazdrości Ci powodzenia i dobrego losu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74" y="3278679"/>
            <a:ext cx="3820805" cy="25425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2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195">
        <p:fade/>
      </p:transition>
    </mc:Choice>
    <mc:Fallback xmlns="">
      <p:transition spd="med" advTm="341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Arial Black" panose="020B0A04020102020204" pitchFamily="34" charset="0"/>
              </a:rPr>
              <a:t>Niewidzialne napisy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i="1" dirty="0"/>
              <a:t> Na czym polega? Na białych kartkach A4 każdy z gości za pomocą soku z cytryny pisze dowolne imiona  (na jednej kartce - jedno imię). Goście je składają, wrzucają do miski, a następnie każdy z nich losuje jedną kartkę. Kolejnym krokiem jest zapalenie świeczki i odczytanie imion z kartek.</a:t>
            </a:r>
          </a:p>
          <a:p>
            <a:pPr marL="0" indent="0" algn="ctr">
              <a:buNone/>
            </a:pPr>
            <a:endParaRPr lang="pl-PL" i="1" dirty="0"/>
          </a:p>
          <a:p>
            <a:pPr marL="0" indent="0" algn="ctr">
              <a:buNone/>
            </a:pPr>
            <a:r>
              <a:rPr lang="pl-PL" i="1" dirty="0"/>
              <a:t>Jaka jest przepowiednia? Wylosowane imię to imię twojej przyszłej drugiej połówki.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68" y="2453347"/>
            <a:ext cx="4311668" cy="273683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82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155">
        <p:fade/>
      </p:transition>
    </mc:Choice>
    <mc:Fallback xmlns="">
      <p:transition spd="med" advTm="201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Arial Black" panose="020B0A04020102020204" pitchFamily="34" charset="0"/>
              </a:rPr>
              <a:t>Pływające marzenia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/>
              <a:t> </a:t>
            </a:r>
            <a:r>
              <a:rPr lang="pl-PL" i="1" dirty="0"/>
              <a:t>Na czym polega? Na małych karteczkach każdy z gości zapisuje swoje marzenie. Następnie po kolei każda osoba wrzuca swoją listę marzeń do miski wypełnionej wodą.</a:t>
            </a:r>
          </a:p>
          <a:p>
            <a:pPr marL="0" indent="0" algn="ctr">
              <a:buNone/>
            </a:pPr>
            <a:endParaRPr lang="pl-PL" i="1" dirty="0"/>
          </a:p>
          <a:p>
            <a:pPr marL="0" indent="0" algn="ctr">
              <a:buNone/>
            </a:pPr>
            <a:r>
              <a:rPr lang="pl-PL" i="1" dirty="0"/>
              <a:t>Jaka jest przepowiednia? Marzenie, które wypłynie na powierzchnię wody jako pierwsze, spełni się.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60" y="2362659"/>
            <a:ext cx="4529225" cy="263434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140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83">
        <p:fade/>
      </p:transition>
    </mc:Choice>
    <mc:Fallback xmlns="">
      <p:transition spd="med" advTm="146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Arial Black" panose="020B0A04020102020204" pitchFamily="34" charset="0"/>
              </a:rPr>
              <a:t>Tajemniczy kleks z atramentu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/>
              <a:t> </a:t>
            </a:r>
            <a:r>
              <a:rPr lang="pl-PL" i="1" dirty="0"/>
              <a:t>Na czym polega? Na kartkę papieru wylewamy kilka kropel atramentu tak, by powstał dość duży kleks. Sprawdzamy, jaki wyłoni się z tego kształt.</a:t>
            </a:r>
          </a:p>
          <a:p>
            <a:pPr marL="0" indent="0" algn="ctr">
              <a:buNone/>
            </a:pPr>
            <a:endParaRPr lang="pl-PL" i="1" dirty="0"/>
          </a:p>
          <a:p>
            <a:pPr marL="0" indent="0" algn="ctr">
              <a:buNone/>
            </a:pPr>
            <a:r>
              <a:rPr lang="pl-PL" i="1" dirty="0"/>
              <a:t>Jaka jest przepowiednia? Litera, która powstała z kleksa, to inicjał imienia twojej drugiej połówki. Jeśli wyjdzie ci np. "J", zacznij bacznie się przyglądać wszystkim Jurkom, Jackom, Jankom, Jakubom czy Józefom.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23" y="2787125"/>
            <a:ext cx="4325304" cy="227427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3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813">
        <p:fade/>
      </p:transition>
    </mc:Choice>
    <mc:Fallback xmlns="">
      <p:transition spd="med" advTm="188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i="1" dirty="0">
                <a:latin typeface="Arial Black" panose="020B0A04020102020204" pitchFamily="34" charset="0"/>
              </a:rPr>
              <a:t>Andrzejki 2020. Przysłowia i powiedzenia związane ze św. Andrzejem:</a:t>
            </a:r>
            <a:br>
              <a:rPr lang="pl-PL" sz="2800" i="1" dirty="0">
                <a:latin typeface="Arial Black" panose="020B0A04020102020204" pitchFamily="34" charset="0"/>
              </a:rPr>
            </a:br>
            <a:endParaRPr lang="pl-PL" sz="2800" i="1" dirty="0">
              <a:latin typeface="Arial Black" panose="020B0A040201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pl-PL" i="1" dirty="0"/>
              <a:t>Gdy święty Andrzej ze śniegiem przybieży, sto dni śnieg na polu leży.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l-PL" i="1" dirty="0"/>
              <a:t>    Kiedy na Andrzeja poleje, cały rok nie w porę rolę moczy, suszy.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l-PL" i="1" dirty="0"/>
              <a:t>    Na świętego Andrzeja dziewkom z wróżby nadzieja.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l-PL" i="1" dirty="0"/>
              <a:t>    Na świętego Andrzeja </a:t>
            </a:r>
            <a:r>
              <a:rPr lang="pl-PL" i="1" dirty="0" err="1"/>
              <a:t>trza</a:t>
            </a:r>
            <a:r>
              <a:rPr lang="pl-PL" i="1" dirty="0"/>
              <a:t> kożucha dobrodzieja.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l-PL" i="1" dirty="0"/>
              <a:t>    Święty Andrzej wróży szczęście i szybkie zamęście.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l-PL" i="1" dirty="0"/>
              <a:t>    Śnieg na Andrzeja dla zboża zła nadzieja.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l-PL" i="1" dirty="0"/>
              <a:t>    Jeżeli na świętego Andrzeja wiatr i mgła, to od Bożego Narodzenia będzie sroga zima.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pl-PL" i="1" dirty="0"/>
              <a:t>    Gdy w Andrzeja deszcz lub słota, w grudniu drogi bez błota.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7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353">
        <p:fade/>
      </p:transition>
    </mc:Choice>
    <mc:Fallback xmlns="">
      <p:transition spd="med" advTm="263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Arial Black" panose="020B0A04020102020204" pitchFamily="34" charset="0"/>
              </a:rPr>
              <a:t>Wstęp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i="1" dirty="0"/>
              <a:t>Andrzejki – wieczór wróżb odprawianych w nocy z 29 na 30 listopada, w wigilię świętego Andrzeja, patrona Szkocji, Grecji i Rosji. Pierwsza polska wzmianka literacka o nim pojawiła się w 1557 za sprawą Marcina Bielskiego. Dzień ten przypada na końcu lub na początku roku liturgicznego. Andrzejki są specjalną okazją do zorganizowania ostatnich hucznych zabaw przed rozpoczynającym się adwentem. W Szkocji obchodzony 30 listopada dzień świętego Andrzeja jest świętem narodowym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36" y="3778921"/>
            <a:ext cx="4873168" cy="2209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334">
        <p:fade/>
      </p:transition>
    </mc:Choice>
    <mc:Fallback xmlns="">
      <p:transition spd="med" advTm="173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07" y="1262131"/>
            <a:ext cx="5367473" cy="343765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8" y="3302712"/>
            <a:ext cx="4198847" cy="2794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8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692">
        <p:fade/>
      </p:transition>
    </mc:Choice>
    <mc:Fallback xmlns="">
      <p:transition spd="med" advTm="156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Arial Black" panose="020B0A04020102020204" pitchFamily="34" charset="0"/>
              </a:rPr>
              <a:t>Bibliografia - Netografia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1" dirty="0"/>
              <a:t>pl.wikipedia.org</a:t>
            </a:r>
          </a:p>
          <a:p>
            <a:r>
              <a:rPr lang="pl-PL" i="1" dirty="0"/>
              <a:t>Portal.librus.pl</a:t>
            </a:r>
          </a:p>
          <a:p>
            <a:r>
              <a:rPr lang="pl-PL" i="1" dirty="0"/>
              <a:t>Wiadomosci.gazeta.pl</a:t>
            </a:r>
          </a:p>
          <a:p>
            <a:r>
              <a:rPr lang="pl-PL" i="1" dirty="0"/>
              <a:t>Horoskopy.gazeta.pl</a:t>
            </a:r>
          </a:p>
          <a:p>
            <a:r>
              <a:rPr lang="pl-PL" i="1" dirty="0"/>
              <a:t>Tipy.interia.pl</a:t>
            </a:r>
          </a:p>
        </p:txBody>
      </p:sp>
    </p:spTree>
    <p:extLst>
      <p:ext uri="{BB962C8B-B14F-4D97-AF65-F5344CB8AC3E}">
        <p14:creationId xmlns:p14="http://schemas.microsoft.com/office/powerpoint/2010/main" val="36086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8" y="3602038"/>
            <a:ext cx="4694464" cy="2628900"/>
          </a:xfrm>
          <a:prstGeom prst="rect">
            <a:avLst/>
          </a:prstGeom>
        </p:spPr>
      </p:pic>
      <p:sp>
        <p:nvSpPr>
          <p:cNvPr id="8" name="Tytuł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b="1" i="1" dirty="0"/>
              <a:t>Wykonała </a:t>
            </a:r>
            <a:br>
              <a:rPr lang="pl-PL" sz="3600" b="1" i="1" dirty="0"/>
            </a:br>
            <a:r>
              <a:rPr lang="pl-PL" sz="3600" b="1" i="1" dirty="0"/>
              <a:t>Daria </a:t>
            </a:r>
            <a:r>
              <a:rPr lang="pl-PL" sz="3600" b="1" i="1" dirty="0" err="1"/>
              <a:t>Sator</a:t>
            </a:r>
            <a:br>
              <a:rPr lang="pl-PL" sz="3600" b="1" i="1" dirty="0"/>
            </a:br>
            <a:r>
              <a:rPr lang="pl-PL" sz="3600" b="1" i="1" dirty="0"/>
              <a:t>kl.3d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3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16">
        <p:fade/>
      </p:transition>
    </mc:Choice>
    <mc:Fallback xmlns="">
      <p:transition spd="med" advTm="3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8034" y="811369"/>
            <a:ext cx="10825766" cy="53655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i="1" dirty="0"/>
              <a:t>Żyjemy w dobie komputerów i globalizacji, ale wielu z nas nadal uczestniczy w zabawach andrzejkowych. Oczywiście dzisiaj przebiegają one w zupełnie inny sposób niż przed wiekami i mało kto pamięta czym tak naprawdę były Andrzejki i z jakimi tradycjami się wiązały. Dlatego właśnie dziś, w ten kiedyś uważany za magiczny dzień, postaram się przybliżyć, te dawne, staropolskie tradycje. W dobie tolerancji, kiedy uczymy się akceptacji innych kultur, warto czasami powrócić także do własnych korzeni.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838" y="3569997"/>
            <a:ext cx="3917572" cy="26069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9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131">
        <p:fade/>
      </p:transition>
    </mc:Choice>
    <mc:Fallback xmlns="">
      <p:transition spd="med" advTm="191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518" y="798490"/>
            <a:ext cx="10877282" cy="5378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i="1" dirty="0"/>
              <a:t>Większość wróżb andrzejkowych dotyczyła wróżb matrymonialnych, czyli szukania żony lub męża. I tak dziewczęta lub chłopcy  wkładali pod poduszkę imiona płci przeciwnej aby rano, zaraz po obudzeniu sięgnąć ręką i wyciągnąć jedno z nich, było to oczywiście imię przyszłego męża lub małżonki. Podstawowym zwyczajem, praktykowanym w wigilię świętego Andrzeja było poszczenie przez cały dzień i modlitwa. Panny wierzyły, że dzięki temu we śnie ukaże im się przyszły mąż. Poza tym dziewczęta wysiewały w garnkach len oraz konopie i zagrabiały je męskimi spodniami. Miało to sprowadzić do domu kandydata na małżonka. Wierzono również, że sny tej nocy są wróżebne i dlatego dziewczęta pościły cały dzień, aby święty Andrzej w nocy ukazał im tego jednego, przeznaczonego na całe żyjcie. Jednak aby uniknąć koszmarów sennych właśnie tej nocy,  przed samym zaśnięciem zjadały trzy ząbki czosnku.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67" y="3850448"/>
            <a:ext cx="4189038" cy="2202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8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143">
        <p:fade/>
      </p:transition>
    </mc:Choice>
    <mc:Fallback xmlns="">
      <p:transition spd="med" advTm="39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701" y="734096"/>
            <a:ext cx="10684099" cy="5442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i="1" dirty="0"/>
              <a:t>Inną popularnym rodzajem wróżb były wróżby zdobywane dzięki zwierzętom, które były uważane za bardzo dobrych pośredników między światem żywych i umarłych. Najczęściej do wróżenia wykorzystywano: psy, koty lub koguty. I tak każda z panien szykowała przed Andrzejkami placek, kulkę z ciasta i tłuszczu lub kości z nóżek cielęcych.  Następnie kilka dziewcząt zbierało się w izbie i przygotowane wcześniej przysmaki, podsuwały wygłodniałemu psu. Ta z panien, której przysmak pies zjadł jako pierwszy miała pierwsza wyjść za mąż. Podobnie dziewczęta postępowały z kogutem, któremu rozsypywały ziarno na podłodze. Ta, spod nóg której kogut wydziobywał najpierw – najwcześniej miała zostać mężatką.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4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598">
        <p:fade/>
      </p:transition>
    </mc:Choice>
    <mc:Fallback xmlns="">
      <p:transition spd="med" advTm="355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1217" y="837127"/>
            <a:ext cx="10632583" cy="5339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i="1" dirty="0"/>
              <a:t>Jednak wróżby Andrzejkowe nie były związane tylko i wyłącznie ze stanem małżeńskim. Starano się wtedy przepowiedzieć także bliższą i dalszą przyszłość i właśnie temu służyło popularne lanie wosku. Wosk należało lać przez klucz z dużym uchem, ręką od serca. A „figurę”, która się utworzyła na powierzchni wody, delikatnie wyławiano i „rzucano jej cień”  na ścianę przy użyciu płomienia świecy. To właśnie z tego cienia odczytywano przyszłość. I to właśnie ta wróżba, jeszcze się ostała. Wielu z nas mimo doby komputerów, nadal świetnie się bawi w wieczór andrzejkowy, odczytując przyszłość z „lanego wosku”, ale chyba wiarę tym wróżbą dają już tylko nieliczni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94" y="4141564"/>
            <a:ext cx="3739502" cy="2488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8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674">
        <p:fade/>
      </p:transition>
    </mc:Choice>
    <mc:Fallback xmlns="">
      <p:transition spd="med" advTm="296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Arial Black" panose="020B0A04020102020204" pitchFamily="34" charset="0"/>
              </a:rPr>
              <a:t>Andrzejki dzisiaj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i="1" dirty="0"/>
              <a:t>Dzisiaj również organizuje się zabawy, których miłym akcentem są wróżby. Co prawda nikt już nie wierzy, że w ten konkretny wieczór pozna swoją drugą połówkę, jednak wróżby na andrzejki są punktem kulminacyjnym każdej imprezy. Podpowiemy jakie zwyczaje andrzejkowe są popularne i o czym nie można zapomnieć, organizując andrzejkowy wieczór.</a:t>
            </a:r>
          </a:p>
          <a:p>
            <a:pPr marL="0" indent="0" algn="ctr">
              <a:buNone/>
            </a:pPr>
            <a:r>
              <a:rPr lang="pl-PL" sz="2000" i="1" dirty="0"/>
              <a:t>Najbardziej popularnym zwyczajem andrzejkowym jest lanie wosku na wodę. Jeśli zapomnimy o tej wróżbie, nie możemy uznać andrzejek za ważne. Gorący wosk koniecznie trzeba przelać przez otwór w kluczu. Powstały w ten sposób kształt każdy interpretuje indywidualnie. Od tego co zobaczymy będzie zależeć nasza przyszłość.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65" y="4596885"/>
            <a:ext cx="3866041" cy="184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28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396">
        <p:fade/>
      </p:transition>
    </mc:Choice>
    <mc:Fallback xmlns="">
      <p:transition spd="med" advTm="323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90" y="763409"/>
            <a:ext cx="3295492" cy="409887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49878"/>
            <a:ext cx="3664241" cy="4761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8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31">
        <p:fade/>
      </p:transition>
    </mc:Choice>
    <mc:Fallback xmlns="">
      <p:transition spd="med" advTm="237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latin typeface="Arial Black" panose="020B0A04020102020204" pitchFamily="34" charset="0"/>
              </a:rPr>
              <a:t>Zabawy i wróżby andrzejkowe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i="1" dirty="0"/>
              <a:t>Wróżby andrzejkowe to nie tylko lanie wosku. Zobacz jak upiec ciasteczka z wróżbą, jak wróżyć ze słomek, poznać imię przyszłej żony/męża. Wróżby andrzejkowe to świetna zabawa, nie musicie brać ich serio.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8" y="3904757"/>
            <a:ext cx="4664774" cy="2407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03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340">
        <p:fade/>
      </p:transition>
    </mc:Choice>
    <mc:Fallback xmlns="">
      <p:transition spd="med" advTm="163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.1|1.2|1.2|1.1|1.2|1.1|1.3|1.4|1.3|4.3|3.7|1.7|1.4|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8|1.3|1.6|1|1.1|1|1|1.3|1.2|1.1|1.2|1.1|1|1.3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1.3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3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1.6|1|1.1|1.1|1|1.1|1.1|1.1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1.3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1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1.2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3.3|3.2|2.2|1.8|1.9|2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|1.1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1.4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1616</Words>
  <Application>Microsoft Office PowerPoint</Application>
  <PresentationFormat>Panoramiczny</PresentationFormat>
  <Paragraphs>93</Paragraphs>
  <Slides>22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Vivaldi</vt:lpstr>
      <vt:lpstr>Wingdings</vt:lpstr>
      <vt:lpstr>Motyw pakietu Office</vt:lpstr>
      <vt:lpstr>Staropolskie obyczaje andrzejkowe</vt:lpstr>
      <vt:lpstr>Wstęp</vt:lpstr>
      <vt:lpstr>Prezentacja programu PowerPoint</vt:lpstr>
      <vt:lpstr>Prezentacja programu PowerPoint</vt:lpstr>
      <vt:lpstr>Prezentacja programu PowerPoint</vt:lpstr>
      <vt:lpstr>Prezentacja programu PowerPoint</vt:lpstr>
      <vt:lpstr>Andrzejki dzisiaj</vt:lpstr>
      <vt:lpstr>Prezentacja programu PowerPoint</vt:lpstr>
      <vt:lpstr>Zabawy i wróżby andrzejkowe</vt:lpstr>
      <vt:lpstr>Ciastko z wróżbą – zabawa kulinarna</vt:lpstr>
      <vt:lpstr>Lanie wosku</vt:lpstr>
      <vt:lpstr>Andrzejkowe serce</vt:lpstr>
      <vt:lpstr>Kartki na wodzie</vt:lpstr>
      <vt:lpstr>Moneta w studni</vt:lpstr>
      <vt:lpstr>Kwiatowa wróżba</vt:lpstr>
      <vt:lpstr>Niewidzialne napisy</vt:lpstr>
      <vt:lpstr>Pływające marzenia</vt:lpstr>
      <vt:lpstr>Tajemniczy kleks z atramentu</vt:lpstr>
      <vt:lpstr>Andrzejki 2020. Przysłowia i powiedzenia związane ze św. Andrzejem: </vt:lpstr>
      <vt:lpstr>Prezentacja programu PowerPoint</vt:lpstr>
      <vt:lpstr>Bibliografia - Netografia</vt:lpstr>
      <vt:lpstr>Wykonała  Daria Sator kl.3d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Staropolskie obyczaje andrzejkowe</dc:title>
  <dc:creator>Magda Sator</dc:creator>
  <cp:lastModifiedBy>Anita Bawor</cp:lastModifiedBy>
  <cp:revision>13</cp:revision>
  <dcterms:created xsi:type="dcterms:W3CDTF">2020-11-19T10:01:34Z</dcterms:created>
  <dcterms:modified xsi:type="dcterms:W3CDTF">2020-11-30T18:23:32Z</dcterms:modified>
</cp:coreProperties>
</file>