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7559675" cy="10691813"/>
  <p:notesSz cx="6792913" cy="99250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Mikołajczyk" initials="MM" lastIdx="1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E54"/>
    <a:srgbClr val="224465"/>
    <a:srgbClr val="FF0000"/>
    <a:srgbClr val="D7071F"/>
    <a:srgbClr val="F9E4E6"/>
    <a:srgbClr val="DA5553"/>
    <a:srgbClr val="B80000"/>
    <a:srgbClr val="951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5" autoAdjust="0"/>
  </p:normalViewPr>
  <p:slideViewPr>
    <p:cSldViewPr snapToGrid="0">
      <p:cViewPr>
        <p:scale>
          <a:sx n="107" d="100"/>
          <a:sy n="107" d="100"/>
        </p:scale>
        <p:origin x="-1482" y="1590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61" cy="498095"/>
          </a:xfrm>
          <a:prstGeom prst="rect">
            <a:avLst/>
          </a:prstGeom>
        </p:spPr>
        <p:txBody>
          <a:bodyPr vert="horz" lIns="83750" tIns="41875" rIns="83750" bIns="41875" rtlCol="0"/>
          <a:lstStyle>
            <a:lvl1pPr algn="l">
              <a:defRPr sz="11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7226" y="0"/>
            <a:ext cx="2944261" cy="498095"/>
          </a:xfrm>
          <a:prstGeom prst="rect">
            <a:avLst/>
          </a:prstGeom>
        </p:spPr>
        <p:txBody>
          <a:bodyPr vert="horz" lIns="83750" tIns="41875" rIns="83750" bIns="41875" rtlCol="0"/>
          <a:lstStyle>
            <a:lvl1pPr algn="r">
              <a:defRPr sz="1100"/>
            </a:lvl1pPr>
          </a:lstStyle>
          <a:p>
            <a:fld id="{020D2625-BAE5-4989-98D0-C754AA6377AD}" type="datetimeFigureOut">
              <a:rPr lang="pl-PL" smtClean="0"/>
              <a:t>18.12.2023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1241425"/>
            <a:ext cx="236696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50" tIns="41875" rIns="83750" bIns="4187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006" y="4776108"/>
            <a:ext cx="5434901" cy="3908126"/>
          </a:xfrm>
          <a:prstGeom prst="rect">
            <a:avLst/>
          </a:prstGeom>
        </p:spPr>
        <p:txBody>
          <a:bodyPr vert="horz" lIns="83750" tIns="41875" rIns="83750" bIns="41875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6956"/>
            <a:ext cx="2944261" cy="498095"/>
          </a:xfrm>
          <a:prstGeom prst="rect">
            <a:avLst/>
          </a:prstGeom>
        </p:spPr>
        <p:txBody>
          <a:bodyPr vert="horz" lIns="83750" tIns="41875" rIns="83750" bIns="41875" rtlCol="0" anchor="b"/>
          <a:lstStyle>
            <a:lvl1pPr algn="l">
              <a:defRPr sz="11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7226" y="9426956"/>
            <a:ext cx="2944261" cy="498095"/>
          </a:xfrm>
          <a:prstGeom prst="rect">
            <a:avLst/>
          </a:prstGeom>
        </p:spPr>
        <p:txBody>
          <a:bodyPr vert="horz" lIns="83750" tIns="41875" rIns="83750" bIns="41875" rtlCol="0" anchor="b"/>
          <a:lstStyle>
            <a:lvl1pPr algn="r">
              <a:defRPr sz="1100"/>
            </a:lvl1pPr>
          </a:lstStyle>
          <a:p>
            <a:fld id="{9D6334AF-9DD1-4C2C-8391-453D0B35A9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539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334AF-9DD1-4C2C-8391-453D0B35A95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25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1867" y="1013218"/>
            <a:ext cx="4998334" cy="10499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800" b="1" spc="-1" dirty="0">
                <a:solidFill>
                  <a:srgbClr val="2244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Warto wiedzieć</a:t>
            </a:r>
            <a:r>
              <a:rPr lang="pl-PL" sz="2800" b="1" spc="-1" dirty="0" smtClean="0">
                <a:solidFill>
                  <a:srgbClr val="2244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pl-PL" sz="2000" b="1" spc="-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b="1" spc="-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rgbClr val="082E54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pl-PL" sz="1800" i="1" dirty="0">
                <a:solidFill>
                  <a:srgbClr val="082E54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J</a:t>
            </a:r>
            <a:r>
              <a:rPr lang="pl-PL" sz="1800" i="1" dirty="0" smtClean="0">
                <a:solidFill>
                  <a:srgbClr val="082E54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akie</a:t>
            </a:r>
            <a:r>
              <a:rPr lang="pl-PL" sz="2000" dirty="0" smtClean="0">
                <a:solidFill>
                  <a:srgbClr val="082E54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s</a:t>
            </a:r>
            <a:r>
              <a:rPr lang="pl-PL" sz="1800" i="1" dirty="0" smtClean="0">
                <a:solidFill>
                  <a:srgbClr val="082E54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ztuczki sprawiają, że nasze </a:t>
            </a:r>
            <a:r>
              <a:rPr lang="pl-PL" sz="1800" i="1" dirty="0">
                <a:solidFill>
                  <a:srgbClr val="082E54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działania w sieci</a:t>
            </a:r>
            <a:r>
              <a:rPr lang="pl-PL" sz="1800" dirty="0">
                <a:solidFill>
                  <a:srgbClr val="082E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800" dirty="0">
                <a:solidFill>
                  <a:srgbClr val="082E5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i="1" dirty="0" smtClean="0">
                <a:solidFill>
                  <a:srgbClr val="082E54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zagrażają naszej prywatności?</a:t>
            </a:r>
            <a:endParaRPr lang="pl-PL" sz="1800" dirty="0">
              <a:solidFill>
                <a:srgbClr val="082E5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14"/>
          <p:cNvPicPr/>
          <p:nvPr/>
        </p:nvPicPr>
        <p:blipFill>
          <a:blip r:embed="rId3"/>
          <a:stretch/>
        </p:blipFill>
        <p:spPr>
          <a:xfrm>
            <a:off x="5326070" y="9281308"/>
            <a:ext cx="1785930" cy="1236271"/>
          </a:xfrm>
          <a:prstGeom prst="rect">
            <a:avLst/>
          </a:prstGeom>
          <a:ln w="0">
            <a:noFill/>
          </a:ln>
        </p:spPr>
      </p:pic>
      <p:sp>
        <p:nvSpPr>
          <p:cNvPr id="5" name="Podtytuł 4"/>
          <p:cNvSpPr>
            <a:spLocks noGrp="1"/>
          </p:cNvSpPr>
          <p:nvPr>
            <p:ph type="subTitle"/>
          </p:nvPr>
        </p:nvSpPr>
        <p:spPr>
          <a:xfrm>
            <a:off x="723927" y="3133165"/>
            <a:ext cx="6197377" cy="561627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pl-PL" sz="12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Deceptive</a:t>
            </a:r>
            <a:r>
              <a:rPr lang="pl-PL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design </a:t>
            </a:r>
            <a:r>
              <a:rPr lang="pl-PL" sz="12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patterns</a:t>
            </a:r>
            <a:r>
              <a:rPr lang="pl-PL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(ang. zwodnicze wzorce projektowe) to interfejsy </a:t>
            </a:r>
            <a:r>
              <a:rPr lang="pl-PL" sz="1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wdrażane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pl-PL" sz="1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platformach mediów społecznościowych, stronach internetowych i aplikacjach, które powodują, że użytkownicy podejmują niezamierzone, niechciane i potencjalnie szkodliwe decyzje dotyczące przetwarzania ich danych osobowych. 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Przyczyny naszych błędnych decyzji w sieci: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Przeciążenie treścią (ang. </a:t>
            </a:r>
            <a:r>
              <a:rPr lang="pl-PL" sz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overloading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przytłoczenie dużą liczbą próśb </a:t>
            </a:r>
            <a:r>
              <a:rPr lang="pl-PL" sz="1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 wyrażenie zgody na przetwarzanie naszych danych osobowych. 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lvl="0" indent="-361950">
              <a:lnSpc>
                <a:spcPct val="105000"/>
              </a:lnSpc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Pomijanie (ang. </a:t>
            </a:r>
            <a:r>
              <a:rPr lang="pl-PL" sz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skipping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Celowe ukrywanie w interfejsie strony komunikatu dotyczącego wyrażenia zgód na przetwarzanie danych, po to abyśmy zapomnieli lub nie myśleli o aspektach związanych z ochroną danych. 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lvl="0" indent="-361950">
              <a:lnSpc>
                <a:spcPct val="105000"/>
              </a:lnSpc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Wpływanie (ang. </a:t>
            </a:r>
            <a:r>
              <a:rPr lang="pl-PL" sz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stirring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wywieranie na nas wpływ poprzez emocjonalną presję, lub zachęty w celu udzielenia zgody na przetwarzanie naszych danych osobowych. Na przykład podczas korzystania z aplikacji, czy strony internetowej klikamy w okienko „odmowy” i pojawiają </a:t>
            </a:r>
            <a:endParaRPr lang="pl-PL" sz="12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357188">
              <a:lnSpc>
                <a:spcPct val="10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pl-PL" sz="1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się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hasła typu: „Nie chcesz być zdrowy!”, „Nie chcesz oszczędzić!”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lvl="0" indent="-361950">
              <a:lnSpc>
                <a:spcPct val="105000"/>
              </a:lnSpc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Utrudnianie (ang. </a:t>
            </a:r>
            <a:r>
              <a:rPr lang="pl-PL" sz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obstructing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utrudnianie lub blokowanie możliwości uzyskiwania informacji o naszych danych lub sposobie zarządzania danymi np</a:t>
            </a:r>
            <a:r>
              <a:rPr lang="pl-PL" sz="1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poprzez ukrywanie informacji </a:t>
            </a:r>
          </a:p>
          <a:p>
            <a:pPr lvl="0" indent="357188">
              <a:lnSpc>
                <a:spcPct val="10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pl-PL" sz="1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sposobie przetwarzania danych osobowych w trudno dostępnych zakładkach </a:t>
            </a:r>
            <a:r>
              <a:rPr lang="pl-PL" sz="1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strony.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7188" lvl="0" indent="-357188">
              <a:lnSpc>
                <a:spcPct val="105000"/>
              </a:lnSpc>
              <a:spcAft>
                <a:spcPts val="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Niespójność (ang. </a:t>
            </a:r>
            <a:r>
              <a:rPr lang="pl-PL" sz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fickle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utrudnianie poruszania się po różnych </a:t>
            </a:r>
            <a:r>
              <a:rPr lang="pl-PL" sz="1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narzędziach służących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kontroli ochrony danych oraz </a:t>
            </a:r>
            <a:r>
              <a:rPr lang="pl-PL" sz="1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zrozumienia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celu ich przetwarzania np. niejasno sformułowane komunikaty, po przeczytaniu których użytkownik tak naprawdę nie wie, w co powinien kliknąć.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Pozostawienie w niewiedzy (ang. </a:t>
            </a:r>
            <a:r>
              <a:rPr lang="pl-PL" sz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pl-PL" sz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projektowanie interfejsu w sposób ukrywający informacje lub </a:t>
            </a:r>
            <a:r>
              <a:rPr lang="pl-PL" sz="1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narzędzia służące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kontroli ochrony danych lub pozostawianie  użytkownika w niepewności np. czy dane są udostępniane innym podmiotom, w jaki sposób dane są przetwarzane </a:t>
            </a:r>
            <a:r>
              <a:rPr lang="pl-PL" sz="1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czy,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jaki rodzaj kontroli możemy mieć nad naszymi danymi.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pl-PL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 poświęcić odrobinę uwagi i chwilę swojego czasu, żeby zadbać o swoją prywatność. </a:t>
            </a:r>
            <a:br>
              <a:rPr lang="pl-PL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Mamy prawo wiedzieć jakie dane osobowe są gromadzone i w jaki sposób są przetwarzane. </a:t>
            </a:r>
            <a:br>
              <a:rPr lang="pl-PL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Nasza zgoda powinna być świadoma i dobrowolna. Świadomość stosowania zwodniczych wzorców </a:t>
            </a:r>
            <a:r>
              <a:rPr lang="pl-PL" sz="12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pojektowych</a:t>
            </a:r>
            <a:r>
              <a:rPr lang="pl-PL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może pomóc nam lepiej zarządzać naszymi danymi w sieci. 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endParaRPr lang="pl-PL" sz="1200" dirty="0">
              <a:solidFill>
                <a:prstClr val="black"/>
              </a:solidFill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200" b="1" dirty="0" smtClean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az 17"/>
          <p:cNvPicPr/>
          <p:nvPr/>
        </p:nvPicPr>
        <p:blipFill>
          <a:blip r:embed="rId4"/>
          <a:srcRect l="14495" t="13117" r="13958" b="13404"/>
          <a:stretch/>
        </p:blipFill>
        <p:spPr>
          <a:xfrm>
            <a:off x="246743" y="690516"/>
            <a:ext cx="1406754" cy="1372679"/>
          </a:xfrm>
          <a:prstGeom prst="rect">
            <a:avLst/>
          </a:prstGeom>
          <a:ln w="0">
            <a:noFill/>
          </a:ln>
        </p:spPr>
      </p:pic>
      <p:sp>
        <p:nvSpPr>
          <p:cNvPr id="8" name="CustomShape 3"/>
          <p:cNvSpPr/>
          <p:nvPr/>
        </p:nvSpPr>
        <p:spPr>
          <a:xfrm>
            <a:off x="1653497" y="2073848"/>
            <a:ext cx="4998333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8852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47" y="714200"/>
            <a:ext cx="1408298" cy="1377815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745" y="2092015"/>
            <a:ext cx="4999153" cy="48772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7745" y="509965"/>
            <a:ext cx="4383404" cy="1786283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758789" y="2800315"/>
            <a:ext cx="5791023" cy="18928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300" b="1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Deceptive </a:t>
            </a:r>
            <a:r>
              <a:rPr kumimoji="0" lang="pl-PL" sz="1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design </a:t>
            </a:r>
            <a:r>
              <a:rPr kumimoji="0" lang="pl-PL" sz="13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patterns</a:t>
            </a:r>
            <a:r>
              <a:rPr lang="pl-PL" sz="1300" b="1" i="1" dirty="0">
                <a:solidFill>
                  <a:prstClr val="black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pl-PL" sz="13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(ang</a:t>
            </a:r>
            <a:r>
              <a:rPr lang="pl-PL" sz="1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zwodnicze wzorce projektowe) </a:t>
            </a:r>
            <a:r>
              <a:rPr lang="pl-PL" sz="13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pl-PL" sz="1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interfejsy </a:t>
            </a:r>
          </a:p>
          <a:p>
            <a:pPr lvl="0">
              <a:defRPr/>
            </a:pPr>
            <a:r>
              <a:rPr lang="pl-PL" sz="1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doświadczenia użytkowników wdrażane na platformach mediów społecznościowych, stronach internetowych i aplikacjach, które powodują</a:t>
            </a:r>
            <a:r>
              <a:rPr lang="pl-PL" sz="13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lvl="0">
              <a:defRPr/>
            </a:pPr>
            <a:r>
              <a:rPr lang="pl-PL" sz="13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że </a:t>
            </a:r>
            <a:r>
              <a:rPr lang="pl-PL" sz="1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użytkownicy podejmują niezamierzone, niechciane i potencjalnie szkodliwe decyzje dotyczące przetwarzania ich danych osobowych. </a:t>
            </a: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3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758789" y="4250795"/>
            <a:ext cx="5791023" cy="14927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300" b="1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Interfejs</a:t>
            </a:r>
            <a:r>
              <a:rPr kumimoji="0" lang="pl-PL" sz="13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kumimoji="0" lang="pl-PL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</a:t>
            </a:r>
            <a:r>
              <a:rPr kumimoji="0" lang="pl-PL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interface</a:t>
            </a:r>
            <a:r>
              <a:rPr kumimoji="0" lang="pl-PL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)</a:t>
            </a:r>
            <a:r>
              <a:rPr lang="pl-PL" sz="1300" dirty="0">
                <a:solidFill>
                  <a:prstClr val="black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kumimoji="0" lang="pl-PL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zasady 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łączenia ze sobą i współpracy dwóch różnych urządzeń lub programów; też: urządzenie lub program realizujące </a:t>
            </a:r>
            <a:r>
              <a:rPr kumimoji="0" lang="pl-PL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te </a:t>
            </a:r>
            <a:r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zasady</a:t>
            </a:r>
            <a:r>
              <a:rPr lang="pl-PL" sz="1300" noProof="0" dirty="0">
                <a:solidFill>
                  <a:prstClr val="black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pl-PL" sz="1300" dirty="0" smtClean="0">
              <a:solidFill>
                <a:prstClr val="black"/>
              </a:solidFill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interfejs </a:t>
            </a:r>
            <a:r>
              <a:rPr kumimoji="0" lang="pl-PL" sz="1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użytkownika </a:t>
            </a:r>
            <a:r>
              <a:rPr kumimoji="0" lang="pl-PL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program 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umożliwiający współpracę użytkownika z oprogramowaniem </a:t>
            </a:r>
            <a:r>
              <a:rPr kumimoji="0" lang="pl-PL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komputera.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300" dirty="0">
              <a:solidFill>
                <a:prstClr val="black"/>
              </a:solidFill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87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12089</TotalTime>
  <Words>393</Words>
  <Application>Microsoft Office PowerPoint</Application>
  <PresentationFormat>Niestandardowy</PresentationFormat>
  <Paragraphs>21</Paragraphs>
  <Slides>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Office Theme</vt:lpstr>
      <vt:lpstr>Warto wiedzieć…  Jakie sztuczki sprawiają, że nasze działania w sieci zagrażają naszej prywatności?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Naumann</dc:creator>
  <cp:lastModifiedBy>Dariusz Konarski</cp:lastModifiedBy>
  <cp:revision>261</cp:revision>
  <cp:lastPrinted>2023-12-13T08:10:39Z</cp:lastPrinted>
  <dcterms:created xsi:type="dcterms:W3CDTF">2020-04-17T08:43:59Z</dcterms:created>
  <dcterms:modified xsi:type="dcterms:W3CDTF">2023-12-18T10:22:46Z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Niestandardowy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