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3" r:id="rId16"/>
    <p:sldId id="271" r:id="rId17"/>
    <p:sldId id="274" r:id="rId1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7D885-BB9D-7D7A-AF2E-1A0F3F1A94B5}" v="536" dt="2022-04-18T19:16:58.726"/>
    <p1510:client id="{55382E98-E087-CA53-FD19-B9480A5014CA}" v="735" dt="2022-04-18T22:41:58.601"/>
    <p1510:client id="{83BE6474-7C70-7892-A29A-23C678F98E93}" v="1265" dt="2022-04-18T21:09:52.441"/>
    <p1510:client id="{CBF32F58-DA29-CECC-62B3-DD7393BBD2D6}" v="627" dt="2022-04-19T00:11:49.066"/>
    <p1510:client id="{D2AA582E-A5BF-01A5-336C-0BC5C80CF7D1}" v="99" dt="2022-04-18T21:24:12.749"/>
    <p1510:client id="{D372742A-D29F-4212-849B-2C0F9B72C3E2}" v="10" dt="2022-04-18T18:59:32.329"/>
    <p1510:client id="{E6D9706F-BC28-872F-213C-3B470A4AF156}" v="56" dt="2022-04-19T00:40:28.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A5DB8-8596-48F4-939B-4E553D0F47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6B8487-DC11-4870-BF81-BB06ED4FF288}">
      <dgm:prSet/>
      <dgm:spPr>
        <a:solidFill>
          <a:schemeClr val="accent2"/>
        </a:solidFill>
      </dgm:spPr>
      <dgm:t>
        <a:bodyPr/>
        <a:lstStyle/>
        <a:p>
          <a:r>
            <a:rPr lang="pl-PL" dirty="0"/>
            <a:t>Konstytucja 3 maja przetrwała czternaście miesięcy, prawa które wprowadzała do zdemoralizowanej przez przywileje Rzeczpospolitej, były nie do zaakceptowania przez warstwę magnacką.   Z dniem kiedy tzw. gołota (najuboższa szlachta) została odsunięta od władzy państwowej, magnateria często na zlecenie agentów pruskich czy rosyjskich nie mogła kupczyć ustawami, czy zgłaszać liberum veto ustami przekupionych posłów.</a:t>
          </a:r>
          <a:endParaRPr lang="en-US" dirty="0"/>
        </a:p>
      </dgm:t>
    </dgm:pt>
    <dgm:pt modelId="{F7F7A595-20B7-42E6-8830-6AC444B231CA}" type="parTrans" cxnId="{F6C97808-0C41-42E2-9F57-1A693D3CFDA9}">
      <dgm:prSet/>
      <dgm:spPr/>
      <dgm:t>
        <a:bodyPr/>
        <a:lstStyle/>
        <a:p>
          <a:endParaRPr lang="en-US"/>
        </a:p>
      </dgm:t>
    </dgm:pt>
    <dgm:pt modelId="{738E4853-940A-4F04-AFE9-8A6F69496833}" type="sibTrans" cxnId="{F6C97808-0C41-42E2-9F57-1A693D3CFDA9}">
      <dgm:prSet/>
      <dgm:spPr/>
      <dgm:t>
        <a:bodyPr/>
        <a:lstStyle/>
        <a:p>
          <a:endParaRPr lang="en-US"/>
        </a:p>
      </dgm:t>
    </dgm:pt>
    <dgm:pt modelId="{6DF69F15-18D4-451B-A7B4-D5D3CF21C360}">
      <dgm:prSet/>
      <dgm:spPr/>
      <dgm:t>
        <a:bodyPr/>
        <a:lstStyle/>
        <a:p>
          <a:r>
            <a:rPr lang="pl-PL" dirty="0"/>
            <a:t>W dniu 27 kwietnia 1792 roku w Petersburgu zawiązała się konfederacja później nazwana targowicką. Należeli do niej  </a:t>
          </a:r>
          <a:r>
            <a:rPr lang="pl-PL" dirty="0">
              <a:solidFill>
                <a:schemeClr val="tx1"/>
              </a:solidFill>
            </a:rPr>
            <a:t>zdrajcy:</a:t>
          </a:r>
          <a:r>
            <a:rPr lang="pl-PL" dirty="0"/>
            <a:t> </a:t>
          </a:r>
          <a:r>
            <a:rPr lang="pl-PL" i="1" dirty="0">
              <a:solidFill>
                <a:schemeClr val="tx1"/>
              </a:solidFill>
            </a:rPr>
            <a:t>Stanisław</a:t>
          </a:r>
          <a:r>
            <a:rPr lang="pl-PL" dirty="0"/>
            <a:t> </a:t>
          </a:r>
          <a:r>
            <a:rPr lang="pl-PL" i="1" dirty="0">
              <a:solidFill>
                <a:schemeClr val="tx1"/>
              </a:solidFill>
            </a:rPr>
            <a:t>Szczęsny Potocki, Ksawery Branicki i Seweryn Rzewuski. </a:t>
          </a:r>
          <a:r>
            <a:rPr lang="pl-PL" dirty="0"/>
            <a:t>Na ich „prośbę” połączone siły targowiczan 20 tysięcy i armii rosyjskiej w liczbie 97 tysięcy wkroczyły do Polski. Król zdołał wystawić tylko 37 tysięczną armię. Mimo kilku wygranych bitew ,  król zdecydował się na kapitulację i przyłączenie do targowiczan. Armia polska została rozbita. Klęska ta stała się przyczyną II rozbioru Polski w 1793r.</a:t>
          </a:r>
          <a:endParaRPr lang="en-US" dirty="0"/>
        </a:p>
      </dgm:t>
    </dgm:pt>
    <dgm:pt modelId="{B537DE59-2F75-4383-A01E-4CAC9BEE0541}" type="parTrans" cxnId="{DE0DE412-B3C9-4BDB-880E-841D9C17AEBF}">
      <dgm:prSet/>
      <dgm:spPr/>
      <dgm:t>
        <a:bodyPr/>
        <a:lstStyle/>
        <a:p>
          <a:endParaRPr lang="en-US"/>
        </a:p>
      </dgm:t>
    </dgm:pt>
    <dgm:pt modelId="{058B890E-9A3E-446A-86BA-D138196C10D8}" type="sibTrans" cxnId="{DE0DE412-B3C9-4BDB-880E-841D9C17AEBF}">
      <dgm:prSet/>
      <dgm:spPr/>
      <dgm:t>
        <a:bodyPr/>
        <a:lstStyle/>
        <a:p>
          <a:endParaRPr lang="en-US"/>
        </a:p>
      </dgm:t>
    </dgm:pt>
    <dgm:pt modelId="{EB0BF3D3-13B3-4A1B-8D26-9477AA927F86}" type="pres">
      <dgm:prSet presAssocID="{455A5DB8-8596-48F4-939B-4E553D0F4758}" presName="linear" presStyleCnt="0">
        <dgm:presLayoutVars>
          <dgm:animLvl val="lvl"/>
          <dgm:resizeHandles val="exact"/>
        </dgm:presLayoutVars>
      </dgm:prSet>
      <dgm:spPr/>
    </dgm:pt>
    <dgm:pt modelId="{3B7A9DF1-A739-4E64-B657-3E31C9388973}" type="pres">
      <dgm:prSet presAssocID="{DC6B8487-DC11-4870-BF81-BB06ED4FF288}" presName="parentText" presStyleLbl="node1" presStyleIdx="0" presStyleCnt="2">
        <dgm:presLayoutVars>
          <dgm:chMax val="0"/>
          <dgm:bulletEnabled val="1"/>
        </dgm:presLayoutVars>
      </dgm:prSet>
      <dgm:spPr/>
    </dgm:pt>
    <dgm:pt modelId="{AB70C9B1-BD73-4135-B4E8-D9FC444FB2A1}" type="pres">
      <dgm:prSet presAssocID="{738E4853-940A-4F04-AFE9-8A6F69496833}" presName="spacer" presStyleCnt="0"/>
      <dgm:spPr/>
    </dgm:pt>
    <dgm:pt modelId="{A7218835-E68E-4927-A97D-387DE9156839}" type="pres">
      <dgm:prSet presAssocID="{6DF69F15-18D4-451B-A7B4-D5D3CF21C360}" presName="parentText" presStyleLbl="node1" presStyleIdx="1" presStyleCnt="2">
        <dgm:presLayoutVars>
          <dgm:chMax val="0"/>
          <dgm:bulletEnabled val="1"/>
        </dgm:presLayoutVars>
      </dgm:prSet>
      <dgm:spPr/>
    </dgm:pt>
  </dgm:ptLst>
  <dgm:cxnLst>
    <dgm:cxn modelId="{F6C97808-0C41-42E2-9F57-1A693D3CFDA9}" srcId="{455A5DB8-8596-48F4-939B-4E553D0F4758}" destId="{DC6B8487-DC11-4870-BF81-BB06ED4FF288}" srcOrd="0" destOrd="0" parTransId="{F7F7A595-20B7-42E6-8830-6AC444B231CA}" sibTransId="{738E4853-940A-4F04-AFE9-8A6F69496833}"/>
    <dgm:cxn modelId="{DE0DE412-B3C9-4BDB-880E-841D9C17AEBF}" srcId="{455A5DB8-8596-48F4-939B-4E553D0F4758}" destId="{6DF69F15-18D4-451B-A7B4-D5D3CF21C360}" srcOrd="1" destOrd="0" parTransId="{B537DE59-2F75-4383-A01E-4CAC9BEE0541}" sibTransId="{058B890E-9A3E-446A-86BA-D138196C10D8}"/>
    <dgm:cxn modelId="{4AAAF96F-7C47-4DF2-92A0-832E241B5C63}" type="presOf" srcId="{DC6B8487-DC11-4870-BF81-BB06ED4FF288}" destId="{3B7A9DF1-A739-4E64-B657-3E31C9388973}" srcOrd="0" destOrd="0" presId="urn:microsoft.com/office/officeart/2005/8/layout/vList2"/>
    <dgm:cxn modelId="{A09E78B1-F739-45E8-BD89-CE80F8BFA982}" type="presOf" srcId="{6DF69F15-18D4-451B-A7B4-D5D3CF21C360}" destId="{A7218835-E68E-4927-A97D-387DE9156839}" srcOrd="0" destOrd="0" presId="urn:microsoft.com/office/officeart/2005/8/layout/vList2"/>
    <dgm:cxn modelId="{072751D0-30F4-4347-B465-49C38B50B783}" type="presOf" srcId="{455A5DB8-8596-48F4-939B-4E553D0F4758}" destId="{EB0BF3D3-13B3-4A1B-8D26-9477AA927F86}" srcOrd="0" destOrd="0" presId="urn:microsoft.com/office/officeart/2005/8/layout/vList2"/>
    <dgm:cxn modelId="{D4334B6C-E9B3-4CCF-947A-38E64320E3FB}" type="presParOf" srcId="{EB0BF3D3-13B3-4A1B-8D26-9477AA927F86}" destId="{3B7A9DF1-A739-4E64-B657-3E31C9388973}" srcOrd="0" destOrd="0" presId="urn:microsoft.com/office/officeart/2005/8/layout/vList2"/>
    <dgm:cxn modelId="{B73C5674-3017-423E-91F9-D5BF751C2B6E}" type="presParOf" srcId="{EB0BF3D3-13B3-4A1B-8D26-9477AA927F86}" destId="{AB70C9B1-BD73-4135-B4E8-D9FC444FB2A1}" srcOrd="1" destOrd="0" presId="urn:microsoft.com/office/officeart/2005/8/layout/vList2"/>
    <dgm:cxn modelId="{3E923C6C-1D36-4443-8BDE-414B3751FE5B}" type="presParOf" srcId="{EB0BF3D3-13B3-4A1B-8D26-9477AA927F86}" destId="{A7218835-E68E-4927-A97D-387DE915683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A9DF1-A739-4E64-B657-3E31C9388973}">
      <dsp:nvSpPr>
        <dsp:cNvPr id="0" name=""/>
        <dsp:cNvSpPr/>
      </dsp:nvSpPr>
      <dsp:spPr>
        <a:xfrm>
          <a:off x="0" y="12261"/>
          <a:ext cx="5852040" cy="239850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Konstytucja 3 maja przetrwała czternaście miesięcy, prawa które wprowadzała do zdemoralizowanej przez przywileje Rzeczpospolitej, były nie do zaakceptowania przez warstwę magnacką.   Z dniem kiedy tzw. gołota (najuboższa szlachta) została odsunięta od władzy państwowej, magnateria często na zlecenie agentów pruskich czy rosyjskich nie mogła kupczyć ustawami, czy zgłaszać liberum veto ustami przekupionych posłów.</a:t>
          </a:r>
          <a:endParaRPr lang="en-US" sz="1600" kern="1200" dirty="0"/>
        </a:p>
      </dsp:txBody>
      <dsp:txXfrm>
        <a:off x="117085" y="129346"/>
        <a:ext cx="5617870" cy="2164330"/>
      </dsp:txXfrm>
    </dsp:sp>
    <dsp:sp modelId="{A7218835-E68E-4927-A97D-387DE9156839}">
      <dsp:nvSpPr>
        <dsp:cNvPr id="0" name=""/>
        <dsp:cNvSpPr/>
      </dsp:nvSpPr>
      <dsp:spPr>
        <a:xfrm>
          <a:off x="0" y="2456841"/>
          <a:ext cx="5852040" cy="2398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W dniu 27 kwietnia 1792 roku w Petersburgu zawiązała się konfederacja później nazwana targowicką. Należeli do niej  </a:t>
          </a:r>
          <a:r>
            <a:rPr lang="pl-PL" sz="1600" kern="1200" dirty="0">
              <a:solidFill>
                <a:schemeClr val="tx1"/>
              </a:solidFill>
            </a:rPr>
            <a:t>zdrajcy:</a:t>
          </a:r>
          <a:r>
            <a:rPr lang="pl-PL" sz="1600" kern="1200" dirty="0"/>
            <a:t> </a:t>
          </a:r>
          <a:r>
            <a:rPr lang="pl-PL" sz="1600" i="1" kern="1200" dirty="0">
              <a:solidFill>
                <a:schemeClr val="tx1"/>
              </a:solidFill>
            </a:rPr>
            <a:t>Stanisław</a:t>
          </a:r>
          <a:r>
            <a:rPr lang="pl-PL" sz="1600" kern="1200" dirty="0"/>
            <a:t> </a:t>
          </a:r>
          <a:r>
            <a:rPr lang="pl-PL" sz="1600" i="1" kern="1200" dirty="0">
              <a:solidFill>
                <a:schemeClr val="tx1"/>
              </a:solidFill>
            </a:rPr>
            <a:t>Szczęsny Potocki, Ksawery Branicki i Seweryn Rzewuski. </a:t>
          </a:r>
          <a:r>
            <a:rPr lang="pl-PL" sz="1600" kern="1200" dirty="0"/>
            <a:t>Na ich „prośbę” połączone siły targowiczan 20 tysięcy i armii rosyjskiej w liczbie 97 tysięcy wkroczyły do Polski. Król zdołał wystawić tylko 37 tysięczną armię. Mimo kilku wygranych bitew ,  król zdecydował się na kapitulację i przyłączenie do targowiczan. Armia polska została rozbita. Klęska ta stała się przyczyną II rozbioru Polski w 1793r.</a:t>
          </a:r>
          <a:endParaRPr lang="en-US" sz="1600" kern="1200" dirty="0"/>
        </a:p>
      </dsp:txBody>
      <dsp:txXfrm>
        <a:off x="117085" y="2573926"/>
        <a:ext cx="5617870" cy="21643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20.04.2022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20.04.2022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20.04.2022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20.04.2022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20.04.2022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20.04.2022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20.04.2022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20.04.2022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20.04.2022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20.04.2022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20.04.2022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20.04.2022</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Obraz 5">
            <a:extLst>
              <a:ext uri="{FF2B5EF4-FFF2-40B4-BE49-F238E27FC236}">
                <a16:creationId xmlns:a16="http://schemas.microsoft.com/office/drawing/2014/main" id="{5A7FA329-72C0-D19A-D0AD-BA387DCFD6A1}"/>
              </a:ext>
            </a:extLst>
          </p:cNvPr>
          <p:cNvPicPr>
            <a:picLocks noChangeAspect="1"/>
          </p:cNvPicPr>
          <p:nvPr/>
        </p:nvPicPr>
        <p:blipFill rotWithShape="1">
          <a:blip r:embed="rId4"/>
          <a:srcRect t="5040" b="7767"/>
          <a:stretch/>
        </p:blipFill>
        <p:spPr>
          <a:xfrm>
            <a:off x="20" y="1282"/>
            <a:ext cx="12191980" cy="6856718"/>
          </a:xfrm>
          <a:prstGeom prst="rect">
            <a:avLst/>
          </a:prstGeom>
        </p:spPr>
      </p:pic>
      <p:pic>
        <p:nvPicPr>
          <p:cNvPr id="2" name="Hymn Konstytucji 3 Maja">
            <a:hlinkClick r:id="" action="ppaction://media"/>
            <a:extLst>
              <a:ext uri="{FF2B5EF4-FFF2-40B4-BE49-F238E27FC236}">
                <a16:creationId xmlns:a16="http://schemas.microsoft.com/office/drawing/2014/main" id="{14F44F14-D950-46EE-9545-718AD41B69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50317164"/>
      </p:ext>
    </p:extLst>
  </p:cSld>
  <p:clrMapOvr>
    <a:masterClrMapping/>
  </p:clrMapOvr>
  <mc:AlternateContent xmlns:mc="http://schemas.openxmlformats.org/markup-compatibility/2006" xmlns:p14="http://schemas.microsoft.com/office/powerpoint/2010/main">
    <mc:Choice Requires="p14">
      <p:transition spd="slow" p14:dur="3500" advClick="0" advTm="4000">
        <p14:reveal/>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73A34E9-3789-E6ED-F199-A57C89B73D53}"/>
              </a:ext>
            </a:extLst>
          </p:cNvPr>
          <p:cNvSpPr>
            <a:spLocks noGrp="1"/>
          </p:cNvSpPr>
          <p:nvPr>
            <p:ph type="title"/>
          </p:nvPr>
        </p:nvSpPr>
        <p:spPr>
          <a:xfrm>
            <a:off x="6263757" y="365125"/>
            <a:ext cx="5090041" cy="1807305"/>
          </a:xfrm>
        </p:spPr>
        <p:txBody>
          <a:bodyPr>
            <a:normAutofit/>
          </a:bodyPr>
          <a:lstStyle/>
          <a:p>
            <a:r>
              <a:rPr lang="pl-PL" sz="3700">
                <a:cs typeface="Calibri Light"/>
              </a:rPr>
              <a:t>   </a:t>
            </a:r>
            <a:r>
              <a:rPr lang="pl-PL" sz="3700">
                <a:latin typeface="Amasis MT Pro Black"/>
                <a:cs typeface="Calibri Light"/>
              </a:rPr>
              <a:t>Walka w obronie Konstytucji 3 Maja</a:t>
            </a:r>
            <a:endParaRPr lang="pl-PL" sz="3700">
              <a:latin typeface="Amasis MT Pro Black"/>
            </a:endParaRPr>
          </a:p>
        </p:txBody>
      </p:sp>
      <p:pic>
        <p:nvPicPr>
          <p:cNvPr id="4" name="Obraz 4" descr="Obraz zawierający tekst, moneta, czarny, tabliczka&#10;&#10;Opis wygenerowany automatycznie">
            <a:extLst>
              <a:ext uri="{FF2B5EF4-FFF2-40B4-BE49-F238E27FC236}">
                <a16:creationId xmlns:a16="http://schemas.microsoft.com/office/drawing/2014/main" id="{ECD8A1A5-9D19-71B4-A3A4-52E058D64E96}"/>
              </a:ext>
            </a:extLst>
          </p:cNvPr>
          <p:cNvPicPr>
            <a:picLocks noChangeAspect="1"/>
          </p:cNvPicPr>
          <p:nvPr/>
        </p:nvPicPr>
        <p:blipFill rotWithShape="1">
          <a:blip r:embed="rId2"/>
          <a:srcRect l="2862" r="17982"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11" name="Symbol zastępczy zawartości 2">
            <a:extLst>
              <a:ext uri="{FF2B5EF4-FFF2-40B4-BE49-F238E27FC236}">
                <a16:creationId xmlns:a16="http://schemas.microsoft.com/office/drawing/2014/main" id="{E48E43E8-7F7E-0330-3A38-5E79F9C8D8D7}"/>
              </a:ext>
            </a:extLst>
          </p:cNvPr>
          <p:cNvGraphicFramePr>
            <a:graphicFrameLocks noGrp="1"/>
          </p:cNvGraphicFramePr>
          <p:nvPr>
            <p:ph idx="1"/>
            <p:extLst>
              <p:ext uri="{D42A27DB-BD31-4B8C-83A1-F6EECF244321}">
                <p14:modId xmlns:p14="http://schemas.microsoft.com/office/powerpoint/2010/main" val="704187656"/>
              </p:ext>
            </p:extLst>
          </p:nvPr>
        </p:nvGraphicFramePr>
        <p:xfrm>
          <a:off x="5858945" y="1940391"/>
          <a:ext cx="5852040" cy="4867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8718704"/>
      </p:ext>
    </p:extLst>
  </p:cSld>
  <p:clrMapOvr>
    <a:masterClrMapping/>
  </p:clrMapOvr>
  <mc:AlternateContent xmlns:mc="http://schemas.openxmlformats.org/markup-compatibility/2006" xmlns:p14="http://schemas.microsoft.com/office/powerpoint/2010/main">
    <mc:Choice Requires="p14">
      <p:transition spd="slow" p14:dur="3400" advClick="0" advTm="43000">
        <p14:reveal/>
      </p:transition>
    </mc:Choice>
    <mc:Fallback xmlns="">
      <p:transition spd="slow" advClick="0" advTm="4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857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F40FB313-D2C4-D8D0-B438-754E85CDDA1A}"/>
              </a:ext>
            </a:extLst>
          </p:cNvPr>
          <p:cNvSpPr>
            <a:spLocks noGrp="1"/>
          </p:cNvSpPr>
          <p:nvPr>
            <p:ph type="title"/>
          </p:nvPr>
        </p:nvSpPr>
        <p:spPr>
          <a:xfrm>
            <a:off x="524256" y="266773"/>
            <a:ext cx="6594189" cy="1875241"/>
          </a:xfrm>
        </p:spPr>
        <p:txBody>
          <a:bodyPr vert="horz" lIns="91440" tIns="45720" rIns="91440" bIns="45720" rtlCol="0" anchor="ctr">
            <a:noAutofit/>
          </a:bodyPr>
          <a:lstStyle/>
          <a:p>
            <a:r>
              <a:rPr lang="pl-PL" sz="3200" dirty="0">
                <a:solidFill>
                  <a:srgbClr val="FFFFFF"/>
                </a:solidFill>
                <a:latin typeface="Amasis MT Pro Black"/>
                <a:cs typeface="Calibri Light"/>
              </a:rPr>
              <a:t>Historia obchodów </a:t>
            </a:r>
            <a:br>
              <a:rPr lang="pl-PL" sz="3200" dirty="0">
                <a:solidFill>
                  <a:srgbClr val="FFFFFF"/>
                </a:solidFill>
                <a:latin typeface="Amasis MT Pro Black"/>
                <a:cs typeface="Calibri Light"/>
              </a:rPr>
            </a:br>
            <a:r>
              <a:rPr lang="pl-PL" sz="3200" dirty="0">
                <a:solidFill>
                  <a:srgbClr val="FFFFFF"/>
                </a:solidFill>
                <a:latin typeface="Amasis MT Pro Black"/>
                <a:cs typeface="Calibri Light"/>
              </a:rPr>
              <a:t> Święta Narodowego Trzeciego Maja</a:t>
            </a:r>
            <a:endParaRPr lang="pl-PL" sz="3200" dirty="0">
              <a:solidFill>
                <a:srgbClr val="FFFFFF"/>
              </a:solidFill>
              <a:latin typeface="Amasis MT Pro Black"/>
            </a:endParaRPr>
          </a:p>
        </p:txBody>
      </p:sp>
      <p:sp>
        <p:nvSpPr>
          <p:cNvPr id="19" name="Rectangle 1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10;&#10;Opis wygenerowany automatycznie">
            <a:extLst>
              <a:ext uri="{FF2B5EF4-FFF2-40B4-BE49-F238E27FC236}">
                <a16:creationId xmlns:a16="http://schemas.microsoft.com/office/drawing/2014/main" id="{C8B0078B-6FAA-BFD7-F14A-707674EA0035}"/>
              </a:ext>
            </a:extLst>
          </p:cNvPr>
          <p:cNvPicPr>
            <a:picLocks noChangeAspect="1"/>
          </p:cNvPicPr>
          <p:nvPr/>
        </p:nvPicPr>
        <p:blipFill>
          <a:blip r:embed="rId2"/>
          <a:stretch>
            <a:fillRect/>
          </a:stretch>
        </p:blipFill>
        <p:spPr>
          <a:xfrm>
            <a:off x="1440355" y="2886506"/>
            <a:ext cx="5118437" cy="3646887"/>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odtytuł 2">
            <a:extLst>
              <a:ext uri="{FF2B5EF4-FFF2-40B4-BE49-F238E27FC236}">
                <a16:creationId xmlns:a16="http://schemas.microsoft.com/office/drawing/2014/main" id="{2D1D5D65-5291-E91B-41A6-69721D42530B}"/>
              </a:ext>
            </a:extLst>
          </p:cNvPr>
          <p:cNvSpPr>
            <a:spLocks noGrp="1"/>
          </p:cNvSpPr>
          <p:nvPr>
            <p:ph idx="1"/>
          </p:nvPr>
        </p:nvSpPr>
        <p:spPr>
          <a:xfrm>
            <a:off x="7707851" y="1167756"/>
            <a:ext cx="4055769" cy="4602331"/>
          </a:xfrm>
        </p:spPr>
        <p:txBody>
          <a:bodyPr vert="horz" lIns="91440" tIns="45720" rIns="91440" bIns="45720" rtlCol="0" anchor="ctr">
            <a:noAutofit/>
          </a:bodyPr>
          <a:lstStyle/>
          <a:p>
            <a:r>
              <a:rPr lang="pl-PL" sz="1800" dirty="0">
                <a:solidFill>
                  <a:srgbClr val="FFFFFF"/>
                </a:solidFill>
                <a:latin typeface="Amasis MT Pro Black"/>
                <a:ea typeface="+mn-lt"/>
                <a:cs typeface="+mn-lt"/>
              </a:rPr>
              <a:t>Uchwalenie Konstytucji 3 maja zostało uznane za święto już 5 maja 1791. Święto Konstytucji 3 maja obchodzono do ostatniego rozbioru. Świętowanie 3 Maja było zakazane we wszystkich zaborach, dopiero po I WŚ kiedy Polska odzyskała niepodległość Święto Konstytucji 3 maja zostało wznowione w 1919r.  Podczas II WŚ w czasie okupacji niemieckiej i radzieckiej Święto zostało zdelegalizowane.  W 1981 roku w 190 rocznicę uchwalenia Konstytucji władza ludowa zezwoliła na obchody-trzeciomajowe w związku z działalnością "Solidarności".</a:t>
            </a:r>
          </a:p>
          <a:p>
            <a:r>
              <a:rPr lang="pl-PL" sz="1800" dirty="0">
                <a:solidFill>
                  <a:srgbClr val="FFFFFF"/>
                </a:solidFill>
                <a:latin typeface="Amasis MT Pro Black"/>
                <a:ea typeface="+mn-lt"/>
                <a:cs typeface="+mn-lt"/>
              </a:rPr>
              <a:t>Święto Narodowe Trzeciego Maja przywrócono ustawą z 6 kwietnia 1990 r.</a:t>
            </a:r>
            <a:endParaRPr lang="pl-PL" sz="1800">
              <a:solidFill>
                <a:srgbClr val="FFFFFF"/>
              </a:solidFill>
              <a:latin typeface="Amasis MT Pro Black"/>
              <a:cs typeface="Calibri"/>
            </a:endParaRPr>
          </a:p>
        </p:txBody>
      </p:sp>
    </p:spTree>
    <p:extLst>
      <p:ext uri="{BB962C8B-B14F-4D97-AF65-F5344CB8AC3E}">
        <p14:creationId xmlns:p14="http://schemas.microsoft.com/office/powerpoint/2010/main" val="1779483584"/>
      </p:ext>
    </p:extLst>
  </p:cSld>
  <p:clrMapOvr>
    <a:masterClrMapping/>
  </p:clrMapOvr>
  <mc:AlternateContent xmlns:mc="http://schemas.openxmlformats.org/markup-compatibility/2006">
    <mc:Choice xmlns:p14="http://schemas.microsoft.com/office/powerpoint/2010/main" Requires="p14">
      <p:transition spd="slow" p14:dur="3400" advClick="0" advTm="38000">
        <p14:reveal/>
      </p:transition>
    </mc:Choice>
    <mc:Fallback>
      <p:transition spd="slow" advClick="0" advTm="3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Obraz 2">
            <a:extLst>
              <a:ext uri="{FF2B5EF4-FFF2-40B4-BE49-F238E27FC236}">
                <a16:creationId xmlns:a16="http://schemas.microsoft.com/office/drawing/2014/main" id="{B5CEA481-100F-EC7E-2603-30F7128A997C}"/>
              </a:ext>
            </a:extLst>
          </p:cNvPr>
          <p:cNvPicPr>
            <a:picLocks noChangeAspect="1"/>
          </p:cNvPicPr>
          <p:nvPr/>
        </p:nvPicPr>
        <p:blipFill rotWithShape="1">
          <a:blip r:embed="rId2"/>
          <a:srcRect t="7121" b="8626"/>
          <a:stretch/>
        </p:blipFill>
        <p:spPr>
          <a:xfrm>
            <a:off x="20" y="1282"/>
            <a:ext cx="12191980" cy="6856718"/>
          </a:xfrm>
          <a:prstGeom prst="rect">
            <a:avLst/>
          </a:prstGeom>
        </p:spPr>
      </p:pic>
    </p:spTree>
    <p:extLst>
      <p:ext uri="{BB962C8B-B14F-4D97-AF65-F5344CB8AC3E}">
        <p14:creationId xmlns:p14="http://schemas.microsoft.com/office/powerpoint/2010/main" val="1638293291"/>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6BE5C5F-304E-AA70-887C-2398764978FB}"/>
              </a:ext>
            </a:extLst>
          </p:cNvPr>
          <p:cNvSpPr txBox="1"/>
          <p:nvPr/>
        </p:nvSpPr>
        <p:spPr>
          <a:xfrm>
            <a:off x="1283494" y="533400"/>
            <a:ext cx="1020841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err="1">
                <a:latin typeface="Amasis MT Pro Black"/>
              </a:rPr>
              <a:t>Flaga</a:t>
            </a:r>
            <a:r>
              <a:rPr lang="en-US" sz="2000" dirty="0">
                <a:latin typeface="Amasis MT Pro Black"/>
              </a:rPr>
              <a:t> Polski jest z </a:t>
            </a:r>
            <a:r>
              <a:rPr lang="en-US" sz="2000" dirty="0" err="1">
                <a:latin typeface="Amasis MT Pro Black"/>
              </a:rPr>
              <a:t>nami</a:t>
            </a:r>
            <a:r>
              <a:rPr lang="en-US" sz="2000" dirty="0">
                <a:latin typeface="Amasis MT Pro Black"/>
              </a:rPr>
              <a:t> we </a:t>
            </a:r>
            <a:r>
              <a:rPr lang="en-US" sz="2000" dirty="0" err="1">
                <a:latin typeface="Amasis MT Pro Black"/>
              </a:rPr>
              <a:t>wszystkich</a:t>
            </a:r>
            <a:r>
              <a:rPr lang="en-US" sz="2000" dirty="0">
                <a:latin typeface="Amasis MT Pro Black"/>
              </a:rPr>
              <a:t> </a:t>
            </a:r>
            <a:r>
              <a:rPr lang="en-US" sz="2000" dirty="0" err="1">
                <a:latin typeface="Amasis MT Pro Black"/>
              </a:rPr>
              <a:t>ważnych</a:t>
            </a:r>
            <a:r>
              <a:rPr lang="en-US" sz="2000" dirty="0">
                <a:latin typeface="Amasis MT Pro Black"/>
              </a:rPr>
              <a:t> </a:t>
            </a:r>
            <a:r>
              <a:rPr lang="en-US" sz="2000" dirty="0" err="1">
                <a:latin typeface="Amasis MT Pro Black"/>
              </a:rPr>
              <a:t>chwilach</a:t>
            </a:r>
            <a:r>
              <a:rPr lang="en-US" sz="2000" dirty="0">
                <a:latin typeface="Amasis MT Pro Black"/>
              </a:rPr>
              <a:t>. </a:t>
            </a:r>
            <a:r>
              <a:rPr lang="en-US" sz="2000" dirty="0" err="1">
                <a:latin typeface="Amasis MT Pro Black"/>
              </a:rPr>
              <a:t>Podczas</a:t>
            </a:r>
            <a:r>
              <a:rPr lang="en-US" sz="2000" dirty="0">
                <a:latin typeface="Amasis MT Pro Black"/>
              </a:rPr>
              <a:t> </a:t>
            </a:r>
            <a:r>
              <a:rPr lang="en-US" sz="2000" dirty="0" err="1">
                <a:latin typeface="Amasis MT Pro Black"/>
              </a:rPr>
              <a:t>wydarzeń</a:t>
            </a:r>
            <a:r>
              <a:rPr lang="en-US" sz="2000" dirty="0">
                <a:latin typeface="Amasis MT Pro Black"/>
              </a:rPr>
              <a:t> </a:t>
            </a:r>
            <a:r>
              <a:rPr lang="en-US" sz="2000" dirty="0" err="1">
                <a:latin typeface="Amasis MT Pro Black"/>
              </a:rPr>
              <a:t>podniosłych</a:t>
            </a:r>
            <a:r>
              <a:rPr lang="en-US" sz="2000" dirty="0">
                <a:latin typeface="Amasis MT Pro Black"/>
              </a:rPr>
              <a:t> </a:t>
            </a:r>
            <a:r>
              <a:rPr lang="en-US" sz="2000" dirty="0" err="1">
                <a:latin typeface="Amasis MT Pro Black"/>
              </a:rPr>
              <a:t>i</a:t>
            </a:r>
            <a:r>
              <a:rPr lang="en-US" sz="2000" dirty="0">
                <a:latin typeface="Amasis MT Pro Black"/>
              </a:rPr>
              <a:t> </a:t>
            </a:r>
            <a:r>
              <a:rPr lang="en-US" sz="2000" dirty="0" err="1">
                <a:latin typeface="Amasis MT Pro Black"/>
              </a:rPr>
              <a:t>uroczystych</a:t>
            </a:r>
            <a:r>
              <a:rPr lang="en-US" sz="2000" dirty="0">
                <a:latin typeface="Amasis MT Pro Black"/>
              </a:rPr>
              <a:t>, ale </a:t>
            </a:r>
            <a:r>
              <a:rPr lang="en-US" sz="2000" dirty="0" err="1">
                <a:latin typeface="Amasis MT Pro Black"/>
              </a:rPr>
              <a:t>także</a:t>
            </a:r>
            <a:r>
              <a:rPr lang="en-US" sz="2000" dirty="0">
                <a:latin typeface="Amasis MT Pro Black"/>
              </a:rPr>
              <a:t> w </a:t>
            </a:r>
            <a:r>
              <a:rPr lang="en-US" sz="2000" dirty="0" err="1">
                <a:latin typeface="Amasis MT Pro Black"/>
              </a:rPr>
              <a:t>dni</a:t>
            </a:r>
            <a:r>
              <a:rPr lang="en-US" sz="2000" dirty="0">
                <a:latin typeface="Amasis MT Pro Black"/>
              </a:rPr>
              <a:t> </a:t>
            </a:r>
            <a:r>
              <a:rPr lang="en-US" sz="2000" dirty="0" err="1">
                <a:latin typeface="Amasis MT Pro Black"/>
              </a:rPr>
              <a:t>żałoby</a:t>
            </a:r>
            <a:r>
              <a:rPr lang="en-US" sz="2000" dirty="0">
                <a:latin typeface="Amasis MT Pro Black"/>
              </a:rPr>
              <a:t> po </a:t>
            </a:r>
            <a:r>
              <a:rPr lang="en-US" sz="2000" dirty="0" err="1">
                <a:latin typeface="Amasis MT Pro Black"/>
              </a:rPr>
              <a:t>stracie</a:t>
            </a:r>
            <a:r>
              <a:rPr lang="en-US" sz="2000" dirty="0">
                <a:latin typeface="Amasis MT Pro Black"/>
              </a:rPr>
              <a:t> </a:t>
            </a:r>
            <a:r>
              <a:rPr lang="en-US" sz="2000" dirty="0" err="1">
                <a:latin typeface="Amasis MT Pro Black"/>
              </a:rPr>
              <a:t>wybitnych</a:t>
            </a:r>
            <a:r>
              <a:rPr lang="en-US" sz="2000" dirty="0">
                <a:latin typeface="Amasis MT Pro Black"/>
              </a:rPr>
              <a:t> </a:t>
            </a:r>
            <a:r>
              <a:rPr lang="en-US" sz="2000" dirty="0" err="1">
                <a:latin typeface="Amasis MT Pro Black"/>
              </a:rPr>
              <a:t>i</a:t>
            </a:r>
            <a:r>
              <a:rPr lang="en-US" sz="2000" dirty="0">
                <a:latin typeface="Amasis MT Pro Black"/>
              </a:rPr>
              <a:t> </a:t>
            </a:r>
            <a:r>
              <a:rPr lang="en-US" sz="2000" dirty="0" err="1">
                <a:latin typeface="Amasis MT Pro Black"/>
              </a:rPr>
              <a:t>odważnych</a:t>
            </a:r>
            <a:r>
              <a:rPr lang="en-US" sz="2000" dirty="0">
                <a:latin typeface="Amasis MT Pro Black"/>
              </a:rPr>
              <a:t> </a:t>
            </a:r>
            <a:r>
              <a:rPr lang="en-US" sz="2000" dirty="0" err="1">
                <a:latin typeface="Amasis MT Pro Black"/>
              </a:rPr>
              <a:t>Polaków</a:t>
            </a:r>
            <a:r>
              <a:rPr lang="en-US" sz="2000" dirty="0">
                <a:latin typeface="Amasis MT Pro Black"/>
              </a:rPr>
              <a:t>, w </a:t>
            </a:r>
            <a:r>
              <a:rPr lang="en-US" sz="2000" dirty="0" err="1">
                <a:latin typeface="Amasis MT Pro Black"/>
              </a:rPr>
              <a:t>momentach</a:t>
            </a:r>
            <a:r>
              <a:rPr lang="en-US" sz="2000" dirty="0">
                <a:latin typeface="Amasis MT Pro Black"/>
              </a:rPr>
              <a:t> </a:t>
            </a:r>
            <a:r>
              <a:rPr lang="en-US" sz="2000" dirty="0" err="1">
                <a:latin typeface="Amasis MT Pro Black"/>
              </a:rPr>
              <a:t>wzruszeń</a:t>
            </a:r>
            <a:r>
              <a:rPr lang="en-US" sz="2000" dirty="0">
                <a:latin typeface="Amasis MT Pro Black"/>
              </a:rPr>
              <a:t> </a:t>
            </a:r>
            <a:r>
              <a:rPr lang="en-US" sz="2000" dirty="0" err="1">
                <a:latin typeface="Amasis MT Pro Black"/>
              </a:rPr>
              <a:t>i</a:t>
            </a:r>
            <a:r>
              <a:rPr lang="en-US" sz="2000" dirty="0">
                <a:latin typeface="Amasis MT Pro Black"/>
              </a:rPr>
              <a:t> </a:t>
            </a:r>
            <a:r>
              <a:rPr lang="en-US" sz="2000" dirty="0" err="1">
                <a:latin typeface="Amasis MT Pro Black"/>
              </a:rPr>
              <a:t>radości</a:t>
            </a:r>
            <a:r>
              <a:rPr lang="en-US" sz="2000" dirty="0">
                <a:latin typeface="Amasis MT Pro Black"/>
              </a:rPr>
              <a:t>.</a:t>
            </a:r>
            <a:endParaRPr lang="en-US" sz="2000" dirty="0">
              <a:latin typeface="Amasis MT Pro Black"/>
              <a:cs typeface="Calibri"/>
            </a:endParaRPr>
          </a:p>
          <a:p>
            <a:pPr algn="ctr"/>
            <a:r>
              <a:rPr lang="en-US" sz="2000" dirty="0">
                <a:latin typeface="Amasis MT Pro Black"/>
              </a:rPr>
              <a:t> </a:t>
            </a:r>
            <a:r>
              <a:rPr lang="en-US" sz="2000" dirty="0">
                <a:solidFill>
                  <a:srgbClr val="002060"/>
                </a:solidFill>
                <a:latin typeface="Amasis MT Pro Black"/>
              </a:rPr>
              <a:t>2 </a:t>
            </a:r>
            <a:r>
              <a:rPr lang="en-US" sz="2000" dirty="0" err="1">
                <a:solidFill>
                  <a:srgbClr val="002060"/>
                </a:solidFill>
                <a:latin typeface="Amasis MT Pro Black"/>
              </a:rPr>
              <a:t>maja</a:t>
            </a:r>
            <a:r>
              <a:rPr lang="en-US" sz="2000" dirty="0">
                <a:solidFill>
                  <a:srgbClr val="002060"/>
                </a:solidFill>
                <a:latin typeface="Amasis MT Pro Black"/>
              </a:rPr>
              <a:t> </a:t>
            </a:r>
            <a:r>
              <a:rPr lang="en-US" sz="2000" dirty="0" err="1">
                <a:solidFill>
                  <a:srgbClr val="002060"/>
                </a:solidFill>
                <a:latin typeface="Amasis MT Pro Black"/>
              </a:rPr>
              <a:t>obchodzimy</a:t>
            </a:r>
            <a:r>
              <a:rPr lang="en-US" sz="2000" dirty="0">
                <a:solidFill>
                  <a:srgbClr val="002060"/>
                </a:solidFill>
                <a:latin typeface="Amasis MT Pro Black"/>
              </a:rPr>
              <a:t> DZIEŃ FLAGI RZECZYPOSPOLITEJ POLSKIEJ </a:t>
            </a:r>
            <a:r>
              <a:rPr lang="en-US" sz="2000" dirty="0" err="1">
                <a:latin typeface="Amasis MT Pro Black"/>
              </a:rPr>
              <a:t>Każdy</a:t>
            </a:r>
            <a:r>
              <a:rPr lang="en-US" sz="2000" dirty="0">
                <a:latin typeface="Amasis MT Pro Black"/>
              </a:rPr>
              <a:t> z </a:t>
            </a:r>
            <a:r>
              <a:rPr lang="en-US" sz="2000" dirty="0" err="1">
                <a:latin typeface="Amasis MT Pro Black"/>
              </a:rPr>
              <a:t>nas</a:t>
            </a:r>
            <a:r>
              <a:rPr lang="en-US" sz="2000" dirty="0">
                <a:latin typeface="Amasis MT Pro Black"/>
              </a:rPr>
              <a:t> </a:t>
            </a:r>
            <a:r>
              <a:rPr lang="en-US" sz="2000" dirty="0" err="1">
                <a:latin typeface="Amasis MT Pro Black"/>
              </a:rPr>
              <a:t>może</a:t>
            </a:r>
            <a:r>
              <a:rPr lang="en-US" sz="2000" dirty="0">
                <a:latin typeface="Amasis MT Pro Black"/>
              </a:rPr>
              <a:t> </a:t>
            </a:r>
            <a:r>
              <a:rPr lang="en-US" sz="2000" dirty="0" err="1">
                <a:latin typeface="Amasis MT Pro Black"/>
              </a:rPr>
              <a:t>uczcić</a:t>
            </a:r>
            <a:r>
              <a:rPr lang="en-US" sz="2000" dirty="0">
                <a:latin typeface="Amasis MT Pro Black"/>
              </a:rPr>
              <a:t> </a:t>
            </a:r>
            <a:r>
              <a:rPr lang="en-US" sz="2000" dirty="0" err="1">
                <a:latin typeface="Amasis MT Pro Black"/>
              </a:rPr>
              <a:t>Biało-Czerwoną</a:t>
            </a:r>
            <a:r>
              <a:rPr lang="en-US" sz="2000" dirty="0">
                <a:latin typeface="Amasis MT Pro Black"/>
              </a:rPr>
              <a:t> </a:t>
            </a:r>
            <a:r>
              <a:rPr lang="en-US" sz="2000" dirty="0" err="1">
                <a:latin typeface="Amasis MT Pro Black"/>
              </a:rPr>
              <a:t>poprzez</a:t>
            </a:r>
            <a:r>
              <a:rPr lang="en-US" sz="2000" dirty="0">
                <a:latin typeface="Amasis MT Pro Black"/>
              </a:rPr>
              <a:t> </a:t>
            </a:r>
            <a:r>
              <a:rPr lang="en-US" sz="2000" dirty="0" err="1">
                <a:latin typeface="Amasis MT Pro Black"/>
              </a:rPr>
              <a:t>jej</a:t>
            </a:r>
            <a:r>
              <a:rPr lang="en-US" sz="2000" dirty="0">
                <a:latin typeface="Amasis MT Pro Black"/>
              </a:rPr>
              <a:t> </a:t>
            </a:r>
            <a:r>
              <a:rPr lang="en-US" sz="2000" dirty="0" err="1">
                <a:latin typeface="Amasis MT Pro Black"/>
              </a:rPr>
              <a:t>wywieszenie</a:t>
            </a:r>
            <a:r>
              <a:rPr lang="en-US" sz="2000" dirty="0">
                <a:latin typeface="Amasis MT Pro Black"/>
              </a:rPr>
              <a:t> np. w </a:t>
            </a:r>
            <a:r>
              <a:rPr lang="en-US" sz="2000" dirty="0" err="1">
                <a:latin typeface="Amasis MT Pro Black"/>
              </a:rPr>
              <a:t>oknie</a:t>
            </a:r>
            <a:r>
              <a:rPr lang="en-US" sz="2000" dirty="0">
                <a:latin typeface="Amasis MT Pro Black"/>
              </a:rPr>
              <a:t> </a:t>
            </a:r>
            <a:r>
              <a:rPr lang="en-US" sz="2000" dirty="0" err="1">
                <a:latin typeface="Amasis MT Pro Black"/>
              </a:rPr>
              <a:t>lub</a:t>
            </a:r>
            <a:r>
              <a:rPr lang="en-US" sz="2000" dirty="0">
                <a:latin typeface="Amasis MT Pro Black"/>
              </a:rPr>
              <a:t> </a:t>
            </a:r>
            <a:r>
              <a:rPr lang="en-US" sz="2000" dirty="0" err="1">
                <a:latin typeface="Amasis MT Pro Black"/>
              </a:rPr>
              <a:t>na</a:t>
            </a:r>
            <a:r>
              <a:rPr lang="en-US" sz="2000" dirty="0">
                <a:latin typeface="Amasis MT Pro Black"/>
              </a:rPr>
              <a:t> </a:t>
            </a:r>
            <a:r>
              <a:rPr lang="en-US" sz="2000" dirty="0" err="1">
                <a:latin typeface="Amasis MT Pro Black"/>
              </a:rPr>
              <a:t>balkonie</a:t>
            </a:r>
            <a:r>
              <a:rPr lang="en-US" sz="2000" dirty="0">
                <a:latin typeface="Amasis MT Pro Black"/>
              </a:rPr>
              <a:t> </a:t>
            </a:r>
            <a:r>
              <a:rPr lang="en-US" sz="2000" dirty="0" err="1">
                <a:latin typeface="Amasis MT Pro Black"/>
              </a:rPr>
              <a:t>swojego</a:t>
            </a:r>
            <a:r>
              <a:rPr lang="en-US" sz="2000" dirty="0">
                <a:latin typeface="Amasis MT Pro Black"/>
              </a:rPr>
              <a:t> </a:t>
            </a:r>
            <a:r>
              <a:rPr lang="en-US" sz="2000" dirty="0" err="1">
                <a:latin typeface="Amasis MT Pro Black"/>
              </a:rPr>
              <a:t>mieszkania</a:t>
            </a:r>
            <a:r>
              <a:rPr lang="en-US" sz="2000" dirty="0">
                <a:latin typeface="Amasis MT Pro Black"/>
              </a:rPr>
              <a:t>. </a:t>
            </a:r>
            <a:r>
              <a:rPr lang="en-US" sz="2000" dirty="0" err="1">
                <a:latin typeface="Amasis MT Pro Black"/>
              </a:rPr>
              <a:t>Zanim</a:t>
            </a:r>
            <a:r>
              <a:rPr lang="en-US" sz="2000" dirty="0">
                <a:latin typeface="Amasis MT Pro Black"/>
              </a:rPr>
              <a:t> </a:t>
            </a:r>
            <a:r>
              <a:rPr lang="en-US" sz="2000" dirty="0" err="1">
                <a:latin typeface="Amasis MT Pro Black"/>
              </a:rPr>
              <a:t>jednak</a:t>
            </a:r>
            <a:r>
              <a:rPr lang="en-US" sz="2000" dirty="0">
                <a:latin typeface="Amasis MT Pro Black"/>
              </a:rPr>
              <a:t> to </a:t>
            </a:r>
            <a:r>
              <a:rPr lang="en-US" sz="2000" dirty="0" err="1">
                <a:latin typeface="Amasis MT Pro Black"/>
              </a:rPr>
              <a:t>zrobimy</a:t>
            </a:r>
            <a:r>
              <a:rPr lang="en-US" sz="2000" dirty="0">
                <a:latin typeface="Amasis MT Pro Black"/>
              </a:rPr>
              <a:t>, </a:t>
            </a:r>
            <a:r>
              <a:rPr lang="en-US" sz="2000" dirty="0" err="1">
                <a:latin typeface="Amasis MT Pro Black"/>
              </a:rPr>
              <a:t>warto</a:t>
            </a:r>
            <a:r>
              <a:rPr lang="en-US" sz="2000" dirty="0">
                <a:latin typeface="Amasis MT Pro Black"/>
              </a:rPr>
              <a:t> </a:t>
            </a:r>
            <a:r>
              <a:rPr lang="en-US" sz="2000" dirty="0" err="1">
                <a:latin typeface="Amasis MT Pro Black"/>
              </a:rPr>
              <a:t>postępować</a:t>
            </a:r>
            <a:r>
              <a:rPr lang="en-US" sz="2000" dirty="0">
                <a:latin typeface="Amasis MT Pro Black"/>
              </a:rPr>
              <a:t> </a:t>
            </a:r>
            <a:r>
              <a:rPr lang="en-US" sz="2000" dirty="0" err="1">
                <a:latin typeface="Amasis MT Pro Black"/>
              </a:rPr>
              <a:t>według</a:t>
            </a:r>
            <a:r>
              <a:rPr lang="en-US" sz="2000" dirty="0">
                <a:latin typeface="Amasis MT Pro Black"/>
              </a:rPr>
              <a:t> </a:t>
            </a:r>
            <a:r>
              <a:rPr lang="en-US" sz="2000" dirty="0" err="1">
                <a:latin typeface="Amasis MT Pro Black"/>
              </a:rPr>
              <a:t>zasad</a:t>
            </a:r>
            <a:r>
              <a:rPr lang="en-US" sz="2000" dirty="0">
                <a:latin typeface="Amasis MT Pro Black"/>
              </a:rPr>
              <a:t> </a:t>
            </a:r>
            <a:r>
              <a:rPr lang="en-US" sz="2000" dirty="0" err="1">
                <a:latin typeface="Amasis MT Pro Black"/>
              </a:rPr>
              <a:t>prezentowania</a:t>
            </a:r>
            <a:r>
              <a:rPr lang="en-US" sz="2000" dirty="0">
                <a:latin typeface="Amasis MT Pro Black"/>
              </a:rPr>
              <a:t> </a:t>
            </a:r>
            <a:r>
              <a:rPr lang="en-US" sz="2000" dirty="0" err="1">
                <a:latin typeface="Amasis MT Pro Black"/>
              </a:rPr>
              <a:t>flagi</a:t>
            </a:r>
            <a:r>
              <a:rPr lang="en-US" sz="2000" dirty="0">
                <a:latin typeface="Amasis MT Pro Black"/>
              </a:rPr>
              <a:t> </a:t>
            </a:r>
            <a:r>
              <a:rPr lang="en-US" sz="2000" dirty="0" err="1">
                <a:latin typeface="Amasis MT Pro Black"/>
              </a:rPr>
              <a:t>zgodnie</a:t>
            </a:r>
            <a:r>
              <a:rPr lang="en-US" sz="2000" dirty="0">
                <a:latin typeface="Amasis MT Pro Black"/>
              </a:rPr>
              <a:t> z </a:t>
            </a:r>
            <a:r>
              <a:rPr lang="en-US" sz="2000" dirty="0" err="1">
                <a:latin typeface="Amasis MT Pro Black"/>
              </a:rPr>
              <a:t>tradycją</a:t>
            </a:r>
            <a:r>
              <a:rPr lang="en-US" sz="2000" dirty="0">
                <a:latin typeface="Amasis MT Pro Black"/>
              </a:rPr>
              <a:t> </a:t>
            </a:r>
            <a:r>
              <a:rPr lang="en-US" sz="2000" dirty="0" err="1">
                <a:latin typeface="Amasis MT Pro Black"/>
              </a:rPr>
              <a:t>i</a:t>
            </a:r>
            <a:r>
              <a:rPr lang="en-US" sz="2000" dirty="0">
                <a:latin typeface="Amasis MT Pro Black"/>
              </a:rPr>
              <a:t> </a:t>
            </a:r>
            <a:r>
              <a:rPr lang="en-US" sz="2000" dirty="0" err="1">
                <a:latin typeface="Amasis MT Pro Black"/>
              </a:rPr>
              <a:t>honorem</a:t>
            </a:r>
            <a:endParaRPr lang="en-US" sz="2000" dirty="0">
              <a:latin typeface="Amasis MT Pro Black"/>
              <a:cs typeface="Calibri"/>
            </a:endParaRPr>
          </a:p>
        </p:txBody>
      </p:sp>
      <p:pic>
        <p:nvPicPr>
          <p:cNvPr id="4" name="Obraz 4" descr="Obraz zawierający trawa, zewnętrzne, drzewo, góra&#10;&#10;Opis wygenerowany automatycznie">
            <a:extLst>
              <a:ext uri="{FF2B5EF4-FFF2-40B4-BE49-F238E27FC236}">
                <a16:creationId xmlns:a16="http://schemas.microsoft.com/office/drawing/2014/main" id="{0B2060EC-232F-831B-1939-E7F2E8284081}"/>
              </a:ext>
            </a:extLst>
          </p:cNvPr>
          <p:cNvPicPr>
            <a:picLocks noChangeAspect="1"/>
          </p:cNvPicPr>
          <p:nvPr/>
        </p:nvPicPr>
        <p:blipFill>
          <a:blip r:embed="rId2"/>
          <a:stretch>
            <a:fillRect/>
          </a:stretch>
        </p:blipFill>
        <p:spPr>
          <a:xfrm>
            <a:off x="5245895" y="2852737"/>
            <a:ext cx="3736180" cy="2509837"/>
          </a:xfrm>
          <a:prstGeom prst="rect">
            <a:avLst/>
          </a:prstGeom>
        </p:spPr>
      </p:pic>
      <p:pic>
        <p:nvPicPr>
          <p:cNvPr id="5" name="Obraz 5">
            <a:extLst>
              <a:ext uri="{FF2B5EF4-FFF2-40B4-BE49-F238E27FC236}">
                <a16:creationId xmlns:a16="http://schemas.microsoft.com/office/drawing/2014/main" id="{55B6B1A0-2D4A-ED74-D943-4DD67389D95B}"/>
              </a:ext>
            </a:extLst>
          </p:cNvPr>
          <p:cNvPicPr>
            <a:picLocks noChangeAspect="1"/>
          </p:cNvPicPr>
          <p:nvPr/>
        </p:nvPicPr>
        <p:blipFill>
          <a:blip r:embed="rId3"/>
          <a:stretch>
            <a:fillRect/>
          </a:stretch>
        </p:blipFill>
        <p:spPr>
          <a:xfrm>
            <a:off x="3048001" y="4783931"/>
            <a:ext cx="4060030" cy="2028824"/>
          </a:xfrm>
          <a:prstGeom prst="rect">
            <a:avLst/>
          </a:prstGeom>
        </p:spPr>
      </p:pic>
      <p:pic>
        <p:nvPicPr>
          <p:cNvPr id="6" name="Obraz 6">
            <a:extLst>
              <a:ext uri="{FF2B5EF4-FFF2-40B4-BE49-F238E27FC236}">
                <a16:creationId xmlns:a16="http://schemas.microsoft.com/office/drawing/2014/main" id="{13345DF9-EF5F-5F55-0ADC-D57C07B9E351}"/>
              </a:ext>
            </a:extLst>
          </p:cNvPr>
          <p:cNvPicPr>
            <a:picLocks noChangeAspect="1"/>
          </p:cNvPicPr>
          <p:nvPr/>
        </p:nvPicPr>
        <p:blipFill>
          <a:blip r:embed="rId4"/>
          <a:stretch>
            <a:fillRect/>
          </a:stretch>
        </p:blipFill>
        <p:spPr>
          <a:xfrm>
            <a:off x="842962" y="3106131"/>
            <a:ext cx="3457574" cy="2253082"/>
          </a:xfrm>
          <a:prstGeom prst="rect">
            <a:avLst/>
          </a:prstGeom>
        </p:spPr>
      </p:pic>
      <p:pic>
        <p:nvPicPr>
          <p:cNvPr id="7" name="Obraz 22" descr="Obraz zawierający osoba, tłum&#10;&#10;Opis wygenerowany automatycznie">
            <a:extLst>
              <a:ext uri="{FF2B5EF4-FFF2-40B4-BE49-F238E27FC236}">
                <a16:creationId xmlns:a16="http://schemas.microsoft.com/office/drawing/2014/main" id="{70686E92-684F-402B-1C52-8CDD8BC8D29C}"/>
              </a:ext>
            </a:extLst>
          </p:cNvPr>
          <p:cNvPicPr>
            <a:picLocks noChangeAspect="1"/>
          </p:cNvPicPr>
          <p:nvPr/>
        </p:nvPicPr>
        <p:blipFill>
          <a:blip r:embed="rId5"/>
          <a:stretch>
            <a:fillRect/>
          </a:stretch>
        </p:blipFill>
        <p:spPr>
          <a:xfrm>
            <a:off x="8524875" y="3867150"/>
            <a:ext cx="3667124" cy="2945605"/>
          </a:xfrm>
          <a:prstGeom prst="rect">
            <a:avLst/>
          </a:prstGeom>
        </p:spPr>
      </p:pic>
    </p:spTree>
    <p:extLst>
      <p:ext uri="{BB962C8B-B14F-4D97-AF65-F5344CB8AC3E}">
        <p14:creationId xmlns:p14="http://schemas.microsoft.com/office/powerpoint/2010/main" val="712805599"/>
      </p:ext>
    </p:extLst>
  </p:cSld>
  <p:clrMapOvr>
    <a:masterClrMapping/>
  </p:clrMapOvr>
  <mc:AlternateContent xmlns:mc="http://schemas.openxmlformats.org/markup-compatibility/2006" xmlns:p14="http://schemas.microsoft.com/office/powerpoint/2010/main">
    <mc:Choice Requires="p14">
      <p:transition spd="slow" p14:dur="3400" advClick="0" advTm="26000">
        <p14:reveal/>
      </p:transition>
    </mc:Choice>
    <mc:Fallback xmlns="">
      <p:transition spd="slow" advClick="0" advTm="2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tekst&#10;&#10;Opis wygenerowany automatycznie">
            <a:extLst>
              <a:ext uri="{FF2B5EF4-FFF2-40B4-BE49-F238E27FC236}">
                <a16:creationId xmlns:a16="http://schemas.microsoft.com/office/drawing/2014/main" id="{312CABE4-DB95-2A24-5B90-B0EB58866D90}"/>
              </a:ext>
            </a:extLst>
          </p:cNvPr>
          <p:cNvPicPr>
            <a:picLocks noChangeAspect="1"/>
          </p:cNvPicPr>
          <p:nvPr/>
        </p:nvPicPr>
        <p:blipFill>
          <a:blip r:embed="rId2"/>
          <a:stretch>
            <a:fillRect/>
          </a:stretch>
        </p:blipFill>
        <p:spPr>
          <a:xfrm>
            <a:off x="8966519" y="3429000"/>
            <a:ext cx="4119561" cy="3509961"/>
          </a:xfrm>
          <a:prstGeom prst="rect">
            <a:avLst/>
          </a:prstGeom>
        </p:spPr>
      </p:pic>
      <p:sp>
        <p:nvSpPr>
          <p:cNvPr id="2" name="Tytuł 1">
            <a:extLst>
              <a:ext uri="{FF2B5EF4-FFF2-40B4-BE49-F238E27FC236}">
                <a16:creationId xmlns:a16="http://schemas.microsoft.com/office/drawing/2014/main" id="{F3CAB6ED-AEA4-7948-253A-32039659B1E4}"/>
              </a:ext>
            </a:extLst>
          </p:cNvPr>
          <p:cNvSpPr>
            <a:spLocks noGrp="1"/>
          </p:cNvSpPr>
          <p:nvPr>
            <p:ph type="title"/>
          </p:nvPr>
        </p:nvSpPr>
        <p:spPr>
          <a:xfrm>
            <a:off x="549275" y="138907"/>
            <a:ext cx="10804525" cy="1087438"/>
          </a:xfrm>
        </p:spPr>
        <p:txBody>
          <a:bodyPr/>
          <a:lstStyle/>
          <a:p>
            <a:r>
              <a:rPr lang="pl-PL" sz="3600" dirty="0">
                <a:solidFill>
                  <a:srgbClr val="FF0000"/>
                </a:solidFill>
                <a:latin typeface="Amasis MT Pro Black"/>
                <a:cs typeface="Calibri Light"/>
              </a:rPr>
              <a:t>HISTORIA POLSKICH BARW NARODOWYCH</a:t>
            </a:r>
          </a:p>
        </p:txBody>
      </p:sp>
      <p:pic>
        <p:nvPicPr>
          <p:cNvPr id="5" name="Obraz 5" descr="Obraz zawierający flaga, niebo, zewnętrzne, niebieski&#10;&#10;Opis wygenerowany automatycznie">
            <a:extLst>
              <a:ext uri="{FF2B5EF4-FFF2-40B4-BE49-F238E27FC236}">
                <a16:creationId xmlns:a16="http://schemas.microsoft.com/office/drawing/2014/main" id="{869A23B6-4E0F-3EE5-2A7E-F65042035B62}"/>
              </a:ext>
            </a:extLst>
          </p:cNvPr>
          <p:cNvPicPr>
            <a:picLocks noChangeAspect="1"/>
          </p:cNvPicPr>
          <p:nvPr/>
        </p:nvPicPr>
        <p:blipFill>
          <a:blip r:embed="rId3"/>
          <a:stretch>
            <a:fillRect/>
          </a:stretch>
        </p:blipFill>
        <p:spPr>
          <a:xfrm>
            <a:off x="549275" y="5331615"/>
            <a:ext cx="2181225" cy="1369221"/>
          </a:xfrm>
          <a:prstGeom prst="rect">
            <a:avLst/>
          </a:prstGeom>
        </p:spPr>
      </p:pic>
      <p:sp>
        <p:nvSpPr>
          <p:cNvPr id="3" name="Symbol zastępczy zawartości 2">
            <a:extLst>
              <a:ext uri="{FF2B5EF4-FFF2-40B4-BE49-F238E27FC236}">
                <a16:creationId xmlns:a16="http://schemas.microsoft.com/office/drawing/2014/main" id="{6A986274-9160-DBBC-6C74-66A930E43FF6}"/>
              </a:ext>
            </a:extLst>
          </p:cNvPr>
          <p:cNvSpPr>
            <a:spLocks noGrp="1"/>
          </p:cNvSpPr>
          <p:nvPr>
            <p:ph idx="1"/>
          </p:nvPr>
        </p:nvSpPr>
        <p:spPr>
          <a:xfrm>
            <a:off x="326231" y="1063626"/>
            <a:ext cx="10515600" cy="5399086"/>
          </a:xfrm>
        </p:spPr>
        <p:txBody>
          <a:bodyPr vert="horz" lIns="91440" tIns="45720" rIns="91440" bIns="45720" rtlCol="0" anchor="t">
            <a:noAutofit/>
          </a:bodyPr>
          <a:lstStyle/>
          <a:p>
            <a:r>
              <a:rPr lang="pl-PL" sz="1800" dirty="0">
                <a:solidFill>
                  <a:srgbClr val="002060"/>
                </a:solidFill>
                <a:latin typeface="Amasis MT Pro Black"/>
                <a:ea typeface="+mn-lt"/>
                <a:cs typeface="+mn-lt"/>
              </a:rPr>
              <a:t>7 lutego 1831 roku </a:t>
            </a:r>
            <a:r>
              <a:rPr lang="pl-PL" sz="1800" dirty="0">
                <a:latin typeface="Amasis MT Pro Black"/>
                <a:ea typeface="+mn-lt"/>
                <a:cs typeface="+mn-lt"/>
              </a:rPr>
              <a:t>- Pierwsza regulacja prawna dotycząca flagi w uchwale Sejmu Królestwa Polskiego. Był to kompromis między barwą białą nadaną przez Augusta II Mocnego (oraz proponowaną przez konserwatystów), a trójbarwną – biało – czerwono – szafirową (były to barwy konfederacji barskiej) proponowaną przez Towarzystwo Patriotyczne.</a:t>
            </a:r>
            <a:r>
              <a:rPr lang="pl-PL" sz="1800" dirty="0">
                <a:solidFill>
                  <a:srgbClr val="FF0000"/>
                </a:solidFill>
                <a:latin typeface="Amasis MT Pro Black"/>
                <a:ea typeface="+mn-lt"/>
                <a:cs typeface="+mn-lt"/>
              </a:rPr>
              <a:t> Wybrane zostały kolory herbu Królestwa Polskiego i Wielkiego Księstwa Litewskiego, czyli biały z czerwonym. </a:t>
            </a:r>
            <a:r>
              <a:rPr lang="pl-PL" sz="1800" dirty="0">
                <a:latin typeface="Amasis MT Pro Black"/>
                <a:ea typeface="+mn-lt"/>
                <a:cs typeface="+mn-lt"/>
              </a:rPr>
              <a:t>Zgodnie z zasadami heraldyki pas górny reprezentuje białego orła, a dolny czerwone pole tarczy herbowej</a:t>
            </a:r>
            <a:endParaRPr lang="pl-PL" sz="1800" dirty="0">
              <a:solidFill>
                <a:srgbClr val="000000"/>
              </a:solidFill>
              <a:latin typeface="Calibri"/>
              <a:ea typeface="+mn-lt"/>
              <a:cs typeface="+mn-lt"/>
            </a:endParaRPr>
          </a:p>
          <a:p>
            <a:r>
              <a:rPr lang="pl-PL" sz="1800" b="1" dirty="0">
                <a:solidFill>
                  <a:srgbClr val="002060"/>
                </a:solidFill>
                <a:latin typeface="Amasis MT Pro Black"/>
                <a:ea typeface="+mn-lt"/>
                <a:cs typeface="+mn-lt"/>
              </a:rPr>
              <a:t>1 sierpnia 1919 roku</a:t>
            </a:r>
            <a:r>
              <a:rPr lang="pl-PL" sz="1800" dirty="0">
                <a:latin typeface="Amasis MT Pro Black"/>
                <a:ea typeface="+mn-lt"/>
                <a:cs typeface="+mn-lt"/>
              </a:rPr>
              <a:t> - po odzyskaniu niepodległości Sejm Ustawodawczy przyjął, że kolorami flagi będzie biało-czerwony, ale ustalił także, że będą to dwa podłużne równoległe pasy – na górze biały, a na dole czerwony. Nie ustalono jednak odcienia czerwieni.</a:t>
            </a:r>
            <a:endParaRPr lang="pl-PL" sz="1800" dirty="0">
              <a:solidFill>
                <a:srgbClr val="FF0000"/>
              </a:solidFill>
              <a:latin typeface="Amasis MT Pro Black"/>
              <a:ea typeface="+mn-lt"/>
              <a:cs typeface="+mn-lt"/>
            </a:endParaRPr>
          </a:p>
          <a:p>
            <a:r>
              <a:rPr lang="pl-PL" sz="1800" dirty="0">
                <a:latin typeface="Amasis MT Pro Black"/>
                <a:ea typeface="+mn-lt"/>
                <a:cs typeface="+mn-lt"/>
              </a:rPr>
              <a:t> </a:t>
            </a:r>
            <a:r>
              <a:rPr lang="pl-PL" sz="1800" dirty="0">
                <a:solidFill>
                  <a:srgbClr val="002060"/>
                </a:solidFill>
                <a:latin typeface="Amasis MT Pro Black"/>
                <a:ea typeface="+mn-lt"/>
                <a:cs typeface="+mn-lt"/>
              </a:rPr>
              <a:t>2004 rok - ustanowiono 2 maja Dniem Flagi Rzeczypospolitej Polskiej.</a:t>
            </a:r>
            <a:r>
              <a:rPr lang="pl-PL" sz="1800" dirty="0">
                <a:latin typeface="Amasis MT Pro Black"/>
                <a:ea typeface="+mn-lt"/>
                <a:cs typeface="+mn-lt"/>
              </a:rPr>
              <a:t> Wybór akurat tego dnia wydaje się dość naturalny. Po pierwsze symbolika – w PRL 2 maja był dniem, kiedy władze zmuszały Naród do zdejmowania flag po Święcie Pracy, tak aby nie zostały na Święto Konstytucji 3 Maja – nieuznawane przez nie. Po drugie tego dnia </a:t>
            </a:r>
            <a:r>
              <a:rPr lang="pl-PL" sz="1800" dirty="0">
                <a:solidFill>
                  <a:srgbClr val="002060"/>
                </a:solidFill>
                <a:latin typeface="Amasis MT Pro Black"/>
                <a:ea typeface="+mn-lt"/>
                <a:cs typeface="+mn-lt"/>
              </a:rPr>
              <a:t>obchodzone jest święto Polonii i Polaków </a:t>
            </a:r>
            <a:r>
              <a:rPr lang="pl-PL" sz="1800" dirty="0">
                <a:latin typeface="Amasis MT Pro Black"/>
                <a:ea typeface="+mn-lt"/>
                <a:cs typeface="+mn-lt"/>
              </a:rPr>
              <a:t>poza granicami kraju.</a:t>
            </a:r>
            <a:endParaRPr lang="pl-PL" sz="1800" dirty="0">
              <a:latin typeface="Amasis MT Pro Black"/>
              <a:cs typeface="Calibri"/>
            </a:endParaRPr>
          </a:p>
        </p:txBody>
      </p:sp>
    </p:spTree>
    <p:extLst>
      <p:ext uri="{BB962C8B-B14F-4D97-AF65-F5344CB8AC3E}">
        <p14:creationId xmlns:p14="http://schemas.microsoft.com/office/powerpoint/2010/main" val="3848138732"/>
      </p:ext>
    </p:extLst>
  </p:cSld>
  <p:clrMapOvr>
    <a:masterClrMapping/>
  </p:clrMapOvr>
  <mc:AlternateContent xmlns:mc="http://schemas.openxmlformats.org/markup-compatibility/2006">
    <mc:Choice xmlns:p14="http://schemas.microsoft.com/office/powerpoint/2010/main" Requires="p14">
      <p:transition spd="slow" p14:dur="3400" advClick="0" advTm="52000">
        <p14:reveal/>
      </p:transition>
    </mc:Choice>
    <mc:Fallback>
      <p:transition spd="slow" advClick="0" advTm="5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20D38C-CBB6-A2A2-92A7-C390FE9783B6}"/>
              </a:ext>
            </a:extLst>
          </p:cNvPr>
          <p:cNvSpPr>
            <a:spLocks noGrp="1"/>
          </p:cNvSpPr>
          <p:nvPr>
            <p:ph type="title"/>
          </p:nvPr>
        </p:nvSpPr>
        <p:spPr>
          <a:xfrm>
            <a:off x="195263" y="365125"/>
            <a:ext cx="11694318" cy="1349375"/>
          </a:xfrm>
        </p:spPr>
        <p:txBody>
          <a:bodyPr/>
          <a:lstStyle/>
          <a:p>
            <a:r>
              <a:rPr lang="pl-PL" dirty="0">
                <a:cs typeface="Calibri Light"/>
              </a:rPr>
              <a:t>       </a:t>
            </a:r>
            <a:r>
              <a:rPr lang="pl-PL" dirty="0">
                <a:latin typeface="Amasis MT Pro Black"/>
                <a:cs typeface="Calibri Light"/>
              </a:rPr>
              <a:t>Flaga z godłem-kiedy jest używana?</a:t>
            </a:r>
            <a:endParaRPr lang="pl-PL">
              <a:latin typeface="Amasis MT Pro Black"/>
            </a:endParaRPr>
          </a:p>
        </p:txBody>
      </p:sp>
      <p:sp>
        <p:nvSpPr>
          <p:cNvPr id="3" name="pole tekstowe 2">
            <a:extLst>
              <a:ext uri="{FF2B5EF4-FFF2-40B4-BE49-F238E27FC236}">
                <a16:creationId xmlns:a16="http://schemas.microsoft.com/office/drawing/2014/main" id="{60F2ECB7-0269-0ACD-81C9-0AD1B78EB98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l-PL"/>
          </a:p>
        </p:txBody>
      </p:sp>
      <p:sp>
        <p:nvSpPr>
          <p:cNvPr id="4" name="pole tekstowe 3">
            <a:extLst>
              <a:ext uri="{FF2B5EF4-FFF2-40B4-BE49-F238E27FC236}">
                <a16:creationId xmlns:a16="http://schemas.microsoft.com/office/drawing/2014/main" id="{E6477108-92D9-9F3C-CDD4-FF49FD0A4C27}"/>
              </a:ext>
            </a:extLst>
          </p:cNvPr>
          <p:cNvSpPr txBox="1"/>
          <p:nvPr/>
        </p:nvSpPr>
        <p:spPr>
          <a:xfrm>
            <a:off x="4962524" y="2331244"/>
            <a:ext cx="619601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masis MT Pro Black"/>
              </a:rPr>
              <a:t>W </a:t>
            </a:r>
            <a:r>
              <a:rPr lang="en-US" sz="2400" err="1">
                <a:latin typeface="Amasis MT Pro Black"/>
              </a:rPr>
              <a:t>Polsce</a:t>
            </a:r>
            <a:r>
              <a:rPr lang="en-US" sz="2400" dirty="0">
                <a:latin typeface="Amasis MT Pro Black"/>
              </a:rPr>
              <a:t> </a:t>
            </a:r>
            <a:r>
              <a:rPr lang="en-US" sz="2400" err="1">
                <a:latin typeface="Amasis MT Pro Black"/>
              </a:rPr>
              <a:t>istnieje</a:t>
            </a:r>
            <a:r>
              <a:rPr lang="en-US" sz="2400" dirty="0">
                <a:latin typeface="Amasis MT Pro Black"/>
              </a:rPr>
              <a:t> </a:t>
            </a:r>
            <a:r>
              <a:rPr lang="en-US" sz="2400" err="1">
                <a:latin typeface="Amasis MT Pro Black"/>
              </a:rPr>
              <a:t>także</a:t>
            </a:r>
            <a:r>
              <a:rPr lang="en-US" sz="2400" dirty="0">
                <a:latin typeface="Amasis MT Pro Black"/>
              </a:rPr>
              <a:t> </a:t>
            </a:r>
            <a:r>
              <a:rPr lang="en-US" sz="2400" err="1">
                <a:latin typeface="Amasis MT Pro Black"/>
              </a:rPr>
              <a:t>inny</a:t>
            </a:r>
            <a:r>
              <a:rPr lang="en-US" sz="2400" dirty="0">
                <a:latin typeface="Amasis MT Pro Black"/>
              </a:rPr>
              <a:t> </a:t>
            </a:r>
            <a:r>
              <a:rPr lang="en-US" sz="2400" err="1">
                <a:latin typeface="Amasis MT Pro Black"/>
              </a:rPr>
              <a:t>wariant</a:t>
            </a:r>
            <a:r>
              <a:rPr lang="en-US" sz="2400" dirty="0">
                <a:latin typeface="Amasis MT Pro Black"/>
              </a:rPr>
              <a:t> </a:t>
            </a:r>
            <a:r>
              <a:rPr lang="en-US" sz="2400" err="1">
                <a:latin typeface="Amasis MT Pro Black"/>
              </a:rPr>
              <a:t>flagi</a:t>
            </a:r>
            <a:r>
              <a:rPr lang="en-US" sz="2400" dirty="0">
                <a:latin typeface="Amasis MT Pro Black"/>
              </a:rPr>
              <a:t> </a:t>
            </a:r>
            <a:r>
              <a:rPr lang="en-US" sz="2400" err="1">
                <a:latin typeface="Amasis MT Pro Black"/>
              </a:rPr>
              <a:t>państwowej</a:t>
            </a:r>
            <a:r>
              <a:rPr lang="en-US" sz="2400" dirty="0">
                <a:latin typeface="Amasis MT Pro Black"/>
              </a:rPr>
              <a:t> – </a:t>
            </a:r>
            <a:r>
              <a:rPr lang="en-US" sz="2400" err="1">
                <a:latin typeface="Amasis MT Pro Black"/>
              </a:rPr>
              <a:t>biało-czerwone</a:t>
            </a:r>
            <a:r>
              <a:rPr lang="en-US" sz="2400" dirty="0">
                <a:latin typeface="Amasis MT Pro Black"/>
              </a:rPr>
              <a:t> </a:t>
            </a:r>
            <a:r>
              <a:rPr lang="en-US" sz="2400" err="1">
                <a:latin typeface="Amasis MT Pro Black"/>
              </a:rPr>
              <a:t>pasy</a:t>
            </a:r>
            <a:r>
              <a:rPr lang="en-US" sz="2400" dirty="0">
                <a:latin typeface="Amasis MT Pro Black"/>
              </a:rPr>
              <a:t> z </a:t>
            </a:r>
            <a:r>
              <a:rPr lang="en-US" sz="2400" err="1">
                <a:latin typeface="Amasis MT Pro Black"/>
              </a:rPr>
              <a:t>godłem</a:t>
            </a:r>
            <a:r>
              <a:rPr lang="en-US" sz="2400" dirty="0">
                <a:latin typeface="Amasis MT Pro Black"/>
              </a:rPr>
              <a:t> Polski </a:t>
            </a:r>
            <a:r>
              <a:rPr lang="en-US" sz="2400" err="1">
                <a:latin typeface="Amasis MT Pro Black"/>
              </a:rPr>
              <a:t>umiejscowionym</a:t>
            </a:r>
            <a:r>
              <a:rPr lang="en-US" sz="2400" dirty="0">
                <a:latin typeface="Amasis MT Pro Black"/>
              </a:rPr>
              <a:t> </a:t>
            </a:r>
            <a:r>
              <a:rPr lang="en-US" sz="2400" err="1">
                <a:latin typeface="Amasis MT Pro Black"/>
              </a:rPr>
              <a:t>na</a:t>
            </a:r>
            <a:r>
              <a:rPr lang="en-US" sz="2400" dirty="0">
                <a:latin typeface="Amasis MT Pro Black"/>
              </a:rPr>
              <a:t> </a:t>
            </a:r>
            <a:r>
              <a:rPr lang="en-US" sz="2400" err="1">
                <a:latin typeface="Amasis MT Pro Black"/>
              </a:rPr>
              <a:t>białym</a:t>
            </a:r>
            <a:r>
              <a:rPr lang="en-US" sz="2400" dirty="0">
                <a:latin typeface="Amasis MT Pro Black"/>
              </a:rPr>
              <a:t> </a:t>
            </a:r>
            <a:r>
              <a:rPr lang="en-US" sz="2400" err="1">
                <a:latin typeface="Amasis MT Pro Black"/>
              </a:rPr>
              <a:t>pasie</a:t>
            </a:r>
            <a:r>
              <a:rPr lang="en-US" sz="2400" dirty="0">
                <a:latin typeface="Amasis MT Pro Black"/>
              </a:rPr>
              <a:t>. </a:t>
            </a:r>
            <a:r>
              <a:rPr lang="en-US" sz="2400" u="sng" dirty="0">
                <a:latin typeface="Amasis MT Pro Black"/>
              </a:rPr>
              <a:t>Tej </a:t>
            </a:r>
            <a:r>
              <a:rPr lang="en-US" sz="2400" u="sng" err="1">
                <a:latin typeface="Amasis MT Pro Black"/>
              </a:rPr>
              <a:t>flagi</a:t>
            </a:r>
            <a:r>
              <a:rPr lang="en-US" sz="2400" u="sng" dirty="0">
                <a:latin typeface="Amasis MT Pro Black"/>
              </a:rPr>
              <a:t> </a:t>
            </a:r>
            <a:r>
              <a:rPr lang="en-US" sz="2400" u="sng" err="1">
                <a:latin typeface="Amasis MT Pro Black"/>
              </a:rPr>
              <a:t>jednak</a:t>
            </a:r>
            <a:r>
              <a:rPr lang="en-US" sz="2400" u="sng" dirty="0">
                <a:latin typeface="Amasis MT Pro Black"/>
              </a:rPr>
              <a:t> </a:t>
            </a:r>
            <a:r>
              <a:rPr lang="en-US" sz="2400" u="sng" err="1">
                <a:latin typeface="Amasis MT Pro Black"/>
              </a:rPr>
              <a:t>mogą</a:t>
            </a:r>
            <a:r>
              <a:rPr lang="en-US" sz="2400" u="sng" dirty="0">
                <a:latin typeface="Amasis MT Pro Black"/>
              </a:rPr>
              <a:t> </a:t>
            </a:r>
            <a:r>
              <a:rPr lang="en-US" sz="2400" u="sng" err="1">
                <a:latin typeface="Amasis MT Pro Black"/>
              </a:rPr>
              <a:t>używać</a:t>
            </a:r>
            <a:r>
              <a:rPr lang="en-US" sz="2400" u="sng" dirty="0">
                <a:latin typeface="Amasis MT Pro Black"/>
              </a:rPr>
              <a:t> </a:t>
            </a:r>
            <a:r>
              <a:rPr lang="en-US" sz="2400" u="sng" err="1">
                <a:latin typeface="Amasis MT Pro Black"/>
              </a:rPr>
              <a:t>wyłącznie</a:t>
            </a:r>
            <a:r>
              <a:rPr lang="en-US" sz="2400" u="sng" dirty="0">
                <a:latin typeface="Amasis MT Pro Black"/>
              </a:rPr>
              <a:t> </a:t>
            </a:r>
            <a:r>
              <a:rPr lang="en-US" sz="2400" u="sng" err="1">
                <a:latin typeface="Amasis MT Pro Black"/>
              </a:rPr>
              <a:t>placówki</a:t>
            </a:r>
            <a:r>
              <a:rPr lang="en-US" sz="2400" u="sng" dirty="0">
                <a:latin typeface="Amasis MT Pro Black"/>
              </a:rPr>
              <a:t> </a:t>
            </a:r>
            <a:r>
              <a:rPr lang="en-US" sz="2400" u="sng" err="1">
                <a:latin typeface="Amasis MT Pro Black"/>
              </a:rPr>
              <a:t>dyplomatyczne</a:t>
            </a:r>
            <a:r>
              <a:rPr lang="en-US" sz="2400" u="sng" dirty="0">
                <a:latin typeface="Amasis MT Pro Black"/>
              </a:rPr>
              <a:t> </a:t>
            </a:r>
            <a:r>
              <a:rPr lang="en-US" sz="2400" u="sng" err="1">
                <a:latin typeface="Amasis MT Pro Black"/>
              </a:rPr>
              <a:t>poza</a:t>
            </a:r>
            <a:r>
              <a:rPr lang="en-US" sz="2400" u="sng" dirty="0">
                <a:latin typeface="Amasis MT Pro Black"/>
              </a:rPr>
              <a:t> </a:t>
            </a:r>
            <a:r>
              <a:rPr lang="en-US" sz="2400" u="sng" err="1">
                <a:latin typeface="Amasis MT Pro Black"/>
              </a:rPr>
              <a:t>granicami</a:t>
            </a:r>
            <a:r>
              <a:rPr lang="en-US" sz="2400" u="sng" dirty="0">
                <a:latin typeface="Amasis MT Pro Black"/>
              </a:rPr>
              <a:t> </a:t>
            </a:r>
            <a:r>
              <a:rPr lang="en-US" sz="2400" u="sng" err="1">
                <a:latin typeface="Amasis MT Pro Black"/>
              </a:rPr>
              <a:t>naszego</a:t>
            </a:r>
            <a:r>
              <a:rPr lang="en-US" sz="2400" u="sng" dirty="0">
                <a:latin typeface="Amasis MT Pro Black"/>
              </a:rPr>
              <a:t> </a:t>
            </a:r>
            <a:r>
              <a:rPr lang="en-US" sz="2400" u="sng" err="1">
                <a:latin typeface="Amasis MT Pro Black"/>
              </a:rPr>
              <a:t>kraju</a:t>
            </a:r>
            <a:r>
              <a:rPr lang="en-US" sz="2400" u="sng" dirty="0">
                <a:latin typeface="Amasis MT Pro Black"/>
              </a:rPr>
              <a:t>, </a:t>
            </a:r>
            <a:r>
              <a:rPr lang="en-US" sz="2400" u="sng" err="1">
                <a:latin typeface="Amasis MT Pro Black"/>
              </a:rPr>
              <a:t>lotniska</a:t>
            </a:r>
            <a:r>
              <a:rPr lang="en-US" sz="2400" u="sng" dirty="0">
                <a:latin typeface="Amasis MT Pro Black"/>
              </a:rPr>
              <a:t> </a:t>
            </a:r>
            <a:r>
              <a:rPr lang="en-US" sz="2400" u="sng" err="1">
                <a:latin typeface="Amasis MT Pro Black"/>
              </a:rPr>
              <a:t>cywilne</a:t>
            </a:r>
            <a:r>
              <a:rPr lang="en-US" sz="2400" u="sng" dirty="0">
                <a:latin typeface="Amasis MT Pro Black"/>
              </a:rPr>
              <a:t>, </a:t>
            </a:r>
            <a:r>
              <a:rPr lang="en-US" sz="2400" u="sng" err="1">
                <a:latin typeface="Amasis MT Pro Black"/>
              </a:rPr>
              <a:t>kapitanaty</a:t>
            </a:r>
            <a:r>
              <a:rPr lang="en-US" sz="2400" u="sng" dirty="0">
                <a:latin typeface="Amasis MT Pro Black"/>
              </a:rPr>
              <a:t> </a:t>
            </a:r>
            <a:r>
              <a:rPr lang="en-US" sz="2400" u="sng" err="1">
                <a:latin typeface="Amasis MT Pro Black"/>
              </a:rPr>
              <a:t>i</a:t>
            </a:r>
            <a:r>
              <a:rPr lang="en-US" sz="2400" u="sng" dirty="0">
                <a:latin typeface="Amasis MT Pro Black"/>
              </a:rPr>
              <a:t> </a:t>
            </a:r>
            <a:r>
              <a:rPr lang="en-US" sz="2400" u="sng" err="1">
                <a:latin typeface="Amasis MT Pro Black"/>
              </a:rPr>
              <a:t>bosmanaty</a:t>
            </a:r>
            <a:r>
              <a:rPr lang="en-US" sz="2400" u="sng" dirty="0">
                <a:latin typeface="Amasis MT Pro Black"/>
              </a:rPr>
              <a:t> w </a:t>
            </a:r>
            <a:r>
              <a:rPr lang="en-US" sz="2400" u="sng" err="1">
                <a:latin typeface="Amasis MT Pro Black"/>
              </a:rPr>
              <a:t>portach</a:t>
            </a:r>
            <a:r>
              <a:rPr lang="en-US" sz="2400" u="sng" dirty="0">
                <a:latin typeface="Amasis MT Pro Black"/>
              </a:rPr>
              <a:t> </a:t>
            </a:r>
            <a:r>
              <a:rPr lang="en-US" sz="2400" u="sng" err="1">
                <a:latin typeface="Amasis MT Pro Black"/>
              </a:rPr>
              <a:t>oraz</a:t>
            </a:r>
            <a:r>
              <a:rPr lang="en-US" sz="2400" u="sng" dirty="0">
                <a:latin typeface="Amasis MT Pro Black"/>
              </a:rPr>
              <a:t> </a:t>
            </a:r>
            <a:r>
              <a:rPr lang="en-US" sz="2400" u="sng" err="1">
                <a:latin typeface="Amasis MT Pro Black"/>
              </a:rPr>
              <a:t>jednostki</a:t>
            </a:r>
            <a:r>
              <a:rPr lang="en-US" sz="2400" u="sng" dirty="0">
                <a:latin typeface="Amasis MT Pro Black"/>
              </a:rPr>
              <a:t> </a:t>
            </a:r>
            <a:r>
              <a:rPr lang="en-US" sz="2400" u="sng" err="1">
                <a:latin typeface="Amasis MT Pro Black"/>
              </a:rPr>
              <a:t>pływające</a:t>
            </a:r>
            <a:r>
              <a:rPr lang="en-US" sz="2400" u="sng" dirty="0">
                <a:latin typeface="Amasis MT Pro Black"/>
              </a:rPr>
              <a:t> </a:t>
            </a:r>
            <a:r>
              <a:rPr lang="en-US" sz="2400" u="sng" err="1">
                <a:latin typeface="Amasis MT Pro Black"/>
              </a:rPr>
              <a:t>jako</a:t>
            </a:r>
            <a:r>
              <a:rPr lang="en-US" sz="2400" u="sng" dirty="0">
                <a:latin typeface="Amasis MT Pro Black"/>
              </a:rPr>
              <a:t> </a:t>
            </a:r>
            <a:r>
              <a:rPr lang="en-US" sz="2400" u="sng" err="1">
                <a:latin typeface="Amasis MT Pro Black"/>
              </a:rPr>
              <a:t>banderę</a:t>
            </a:r>
            <a:r>
              <a:rPr lang="en-US" sz="2400" u="sng" dirty="0">
                <a:latin typeface="Amasis MT Pro Black"/>
              </a:rPr>
              <a:t> RP, </a:t>
            </a:r>
            <a:r>
              <a:rPr lang="en-US" sz="2400" u="sng" err="1">
                <a:latin typeface="Amasis MT Pro Black"/>
              </a:rPr>
              <a:t>ponieważ</a:t>
            </a:r>
            <a:r>
              <a:rPr lang="en-US" sz="2400" u="sng" dirty="0">
                <a:latin typeface="Amasis MT Pro Black"/>
              </a:rPr>
              <a:t> </a:t>
            </a:r>
            <a:r>
              <a:rPr lang="en-US" sz="2400" u="sng" err="1">
                <a:latin typeface="Amasis MT Pro Black"/>
              </a:rPr>
              <a:t>flagą</a:t>
            </a:r>
            <a:r>
              <a:rPr lang="en-US" sz="2400" u="sng" dirty="0">
                <a:latin typeface="Amasis MT Pro Black"/>
              </a:rPr>
              <a:t> </a:t>
            </a:r>
            <a:r>
              <a:rPr lang="en-US" sz="2400" u="sng" err="1">
                <a:latin typeface="Amasis MT Pro Black"/>
              </a:rPr>
              <a:t>białoczerwoną</a:t>
            </a:r>
            <a:r>
              <a:rPr lang="en-US" sz="2400" u="sng" dirty="0">
                <a:latin typeface="Amasis MT Pro Black"/>
              </a:rPr>
              <a:t> </a:t>
            </a:r>
            <a:r>
              <a:rPr lang="en-US" sz="2400" u="sng" err="1">
                <a:latin typeface="Amasis MT Pro Black"/>
              </a:rPr>
              <a:t>oznacza</a:t>
            </a:r>
            <a:r>
              <a:rPr lang="en-US" sz="2400" u="sng" dirty="0">
                <a:latin typeface="Amasis MT Pro Black"/>
              </a:rPr>
              <a:t> </a:t>
            </a:r>
            <a:r>
              <a:rPr lang="en-US" sz="2400" u="sng" err="1">
                <a:latin typeface="Amasis MT Pro Black"/>
              </a:rPr>
              <a:t>się</a:t>
            </a:r>
            <a:r>
              <a:rPr lang="en-US" sz="2400" u="sng" dirty="0">
                <a:latin typeface="Amasis MT Pro Black"/>
              </a:rPr>
              <a:t> </a:t>
            </a:r>
            <a:r>
              <a:rPr lang="en-US" sz="2400" u="sng" err="1">
                <a:latin typeface="Amasis MT Pro Black"/>
              </a:rPr>
              <a:t>na</a:t>
            </a:r>
            <a:r>
              <a:rPr lang="en-US" sz="2400" u="sng" dirty="0">
                <a:latin typeface="Amasis MT Pro Black"/>
              </a:rPr>
              <a:t> </a:t>
            </a:r>
            <a:r>
              <a:rPr lang="en-US" sz="2400" u="sng" err="1">
                <a:latin typeface="Amasis MT Pro Black"/>
              </a:rPr>
              <a:t>wodzie</a:t>
            </a:r>
            <a:r>
              <a:rPr lang="en-US" sz="2400" u="sng" dirty="0">
                <a:latin typeface="Amasis MT Pro Black"/>
              </a:rPr>
              <a:t> </a:t>
            </a:r>
            <a:r>
              <a:rPr lang="en-US" sz="2400" u="sng" err="1">
                <a:latin typeface="Amasis MT Pro Black"/>
              </a:rPr>
              <a:t>jednostki</a:t>
            </a:r>
            <a:r>
              <a:rPr lang="en-US" sz="2400" u="sng" dirty="0">
                <a:latin typeface="Amasis MT Pro Black"/>
              </a:rPr>
              <a:t> </a:t>
            </a:r>
            <a:r>
              <a:rPr lang="en-US" sz="2400" u="sng" err="1">
                <a:latin typeface="Amasis MT Pro Black"/>
              </a:rPr>
              <a:t>pilotujące</a:t>
            </a:r>
            <a:r>
              <a:rPr lang="en-US" sz="2400" u="sng" dirty="0">
                <a:latin typeface="Amasis MT Pro Black"/>
              </a:rPr>
              <a:t>.​</a:t>
            </a:r>
          </a:p>
        </p:txBody>
      </p:sp>
      <p:pic>
        <p:nvPicPr>
          <p:cNvPr id="5" name="Obraz 5" descr="Obraz zawierający tekst&#10;&#10;Opis wygenerowany automatycznie">
            <a:extLst>
              <a:ext uri="{FF2B5EF4-FFF2-40B4-BE49-F238E27FC236}">
                <a16:creationId xmlns:a16="http://schemas.microsoft.com/office/drawing/2014/main" id="{EE0CEC2C-D4D2-4719-6D0F-4FA8F6085026}"/>
              </a:ext>
            </a:extLst>
          </p:cNvPr>
          <p:cNvPicPr>
            <a:picLocks noChangeAspect="1"/>
          </p:cNvPicPr>
          <p:nvPr/>
        </p:nvPicPr>
        <p:blipFill>
          <a:blip r:embed="rId2"/>
          <a:stretch>
            <a:fillRect/>
          </a:stretch>
        </p:blipFill>
        <p:spPr>
          <a:xfrm>
            <a:off x="626004" y="2471569"/>
            <a:ext cx="3743324" cy="2207228"/>
          </a:xfrm>
          <a:prstGeom prst="rect">
            <a:avLst/>
          </a:prstGeom>
        </p:spPr>
      </p:pic>
    </p:spTree>
    <p:extLst>
      <p:ext uri="{BB962C8B-B14F-4D97-AF65-F5344CB8AC3E}">
        <p14:creationId xmlns:p14="http://schemas.microsoft.com/office/powerpoint/2010/main" val="3849535173"/>
      </p:ext>
    </p:extLst>
  </p:cSld>
  <p:clrMapOvr>
    <a:masterClrMapping/>
  </p:clrMapOvr>
  <mc:AlternateContent xmlns:mc="http://schemas.openxmlformats.org/markup-compatibility/2006" xmlns:p14="http://schemas.microsoft.com/office/powerpoint/2010/main">
    <mc:Choice Requires="p14">
      <p:transition spd="slow" p14:dur="3400" advClick="0" advTm="25000">
        <p14:reveal/>
      </p:transition>
    </mc:Choice>
    <mc:Fallback xmlns="">
      <p:transition spd="slow" advClick="0" advTm="2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BA4934-5D3C-0F1E-D4C1-FC22AF8AF758}"/>
              </a:ext>
            </a:extLst>
          </p:cNvPr>
          <p:cNvSpPr>
            <a:spLocks noGrp="1"/>
          </p:cNvSpPr>
          <p:nvPr>
            <p:ph type="title"/>
          </p:nvPr>
        </p:nvSpPr>
        <p:spPr/>
        <p:txBody>
          <a:bodyPr/>
          <a:lstStyle/>
          <a:p>
            <a:r>
              <a:rPr lang="pl-PL" dirty="0">
                <a:ea typeface="+mj-lt"/>
                <a:cs typeface="+mj-lt"/>
              </a:rPr>
              <a:t>        </a:t>
            </a:r>
            <a:r>
              <a:rPr lang="pl-PL" sz="3600" dirty="0">
                <a:latin typeface="Amasis MT Pro Black"/>
                <a:ea typeface="+mj-lt"/>
                <a:cs typeface="+mj-lt"/>
              </a:rPr>
              <a:t>Czym dokładnie jest polska flaga?</a:t>
            </a:r>
            <a:endParaRPr lang="pl-PL" sz="3600" dirty="0">
              <a:latin typeface="Amasis MT Pro Black"/>
            </a:endParaRPr>
          </a:p>
        </p:txBody>
      </p:sp>
      <p:sp>
        <p:nvSpPr>
          <p:cNvPr id="3" name="Symbol zastępczy zawartości 2">
            <a:extLst>
              <a:ext uri="{FF2B5EF4-FFF2-40B4-BE49-F238E27FC236}">
                <a16:creationId xmlns:a16="http://schemas.microsoft.com/office/drawing/2014/main" id="{48D9E6A3-0A04-6EF7-06A0-6F5A6355F2B9}"/>
              </a:ext>
            </a:extLst>
          </p:cNvPr>
          <p:cNvSpPr>
            <a:spLocks noGrp="1"/>
          </p:cNvSpPr>
          <p:nvPr>
            <p:ph idx="1"/>
          </p:nvPr>
        </p:nvSpPr>
        <p:spPr>
          <a:xfrm>
            <a:off x="838200" y="1544320"/>
            <a:ext cx="10515600" cy="4632643"/>
          </a:xfrm>
        </p:spPr>
        <p:txBody>
          <a:bodyPr vert="horz" lIns="91440" tIns="45720" rIns="91440" bIns="45720" rtlCol="0" anchor="t">
            <a:normAutofit/>
          </a:bodyPr>
          <a:lstStyle/>
          <a:p>
            <a:pPr marL="0" indent="0" algn="ctr">
              <a:buNone/>
            </a:pPr>
            <a:r>
              <a:rPr lang="pl-PL" dirty="0">
                <a:ea typeface="+mn-lt"/>
                <a:cs typeface="+mn-lt"/>
              </a:rPr>
              <a:t>    </a:t>
            </a:r>
            <a:r>
              <a:rPr lang="pl-PL" sz="2400" dirty="0">
                <a:latin typeface="Amasis MT Pro Black"/>
                <a:ea typeface="+mn-lt"/>
                <a:cs typeface="+mn-lt"/>
              </a:rPr>
              <a:t>Według prawa, jest to prostokątny materiał o biało-czerwonych barwach pasowych o proporcjach 5:8. Flaga może mieć wymiary 100 cm na 160 cm. Jednak gdyby ten materiał z biało-czerwonymi barwami miał np. wymiary 100 cm na 150 cm, to nie będzie flagą, tylko barwami, bo nie spełniałby podstawowych kryteriów proporcji zapisanych dla flagi Polski. </a:t>
            </a:r>
            <a:r>
              <a:rPr lang="pl-PL" sz="2400" u="sng" dirty="0">
                <a:latin typeface="Amasis MT Pro Black"/>
                <a:ea typeface="+mn-lt"/>
                <a:cs typeface="+mn-lt"/>
              </a:rPr>
              <a:t>Barwy narodowe nie są same w sobie chronione, ale barwy w proporcjach flagi  już tak.</a:t>
            </a:r>
            <a:endParaRPr lang="pl-PL" sz="2400" u="sng" dirty="0">
              <a:latin typeface="Amasis MT Pro Black"/>
            </a:endParaRPr>
          </a:p>
        </p:txBody>
      </p:sp>
      <p:pic>
        <p:nvPicPr>
          <p:cNvPr id="4" name="Obraz 4" descr="Obraz zawierający osoba, zewnętrzne, sport, kolorowy&#10;&#10;Opis wygenerowany automatycznie">
            <a:extLst>
              <a:ext uri="{FF2B5EF4-FFF2-40B4-BE49-F238E27FC236}">
                <a16:creationId xmlns:a16="http://schemas.microsoft.com/office/drawing/2014/main" id="{ED3C2D77-B877-F5D6-A40F-8962CDD95D7B}"/>
              </a:ext>
            </a:extLst>
          </p:cNvPr>
          <p:cNvPicPr>
            <a:picLocks noChangeAspect="1"/>
          </p:cNvPicPr>
          <p:nvPr/>
        </p:nvPicPr>
        <p:blipFill>
          <a:blip r:embed="rId2"/>
          <a:stretch>
            <a:fillRect/>
          </a:stretch>
        </p:blipFill>
        <p:spPr>
          <a:xfrm>
            <a:off x="833438" y="4391025"/>
            <a:ext cx="2786062" cy="2028824"/>
          </a:xfrm>
          <a:prstGeom prst="rect">
            <a:avLst/>
          </a:prstGeom>
        </p:spPr>
      </p:pic>
      <p:pic>
        <p:nvPicPr>
          <p:cNvPr id="5" name="Obraz 5" descr="Obraz zawierający drzewo, osoba, grupa, osoby&#10;&#10;Opis wygenerowany automatycznie">
            <a:extLst>
              <a:ext uri="{FF2B5EF4-FFF2-40B4-BE49-F238E27FC236}">
                <a16:creationId xmlns:a16="http://schemas.microsoft.com/office/drawing/2014/main" id="{C535C041-3246-B5C5-6FF2-CC2AEEECD0E5}"/>
              </a:ext>
            </a:extLst>
          </p:cNvPr>
          <p:cNvPicPr>
            <a:picLocks noChangeAspect="1"/>
          </p:cNvPicPr>
          <p:nvPr/>
        </p:nvPicPr>
        <p:blipFill>
          <a:blip r:embed="rId3"/>
          <a:stretch>
            <a:fillRect/>
          </a:stretch>
        </p:blipFill>
        <p:spPr>
          <a:xfrm>
            <a:off x="4412456" y="4355306"/>
            <a:ext cx="2831306" cy="2100262"/>
          </a:xfrm>
          <a:prstGeom prst="rect">
            <a:avLst/>
          </a:prstGeom>
        </p:spPr>
      </p:pic>
      <p:pic>
        <p:nvPicPr>
          <p:cNvPr id="6" name="Obraz 6" descr="Obraz zawierający tekst, lekkoatletyka, akcesorium&#10;&#10;Opis wygenerowany automatycznie">
            <a:extLst>
              <a:ext uri="{FF2B5EF4-FFF2-40B4-BE49-F238E27FC236}">
                <a16:creationId xmlns:a16="http://schemas.microsoft.com/office/drawing/2014/main" id="{7AAB9643-E3E4-80E6-1284-C3250A4A19BA}"/>
              </a:ext>
            </a:extLst>
          </p:cNvPr>
          <p:cNvPicPr>
            <a:picLocks noChangeAspect="1"/>
          </p:cNvPicPr>
          <p:nvPr/>
        </p:nvPicPr>
        <p:blipFill>
          <a:blip r:embed="rId4"/>
          <a:stretch>
            <a:fillRect/>
          </a:stretch>
        </p:blipFill>
        <p:spPr>
          <a:xfrm>
            <a:off x="7974806" y="4356344"/>
            <a:ext cx="3398043" cy="2098186"/>
          </a:xfrm>
          <a:prstGeom prst="rect">
            <a:avLst/>
          </a:prstGeom>
        </p:spPr>
      </p:pic>
    </p:spTree>
    <p:extLst>
      <p:ext uri="{BB962C8B-B14F-4D97-AF65-F5344CB8AC3E}">
        <p14:creationId xmlns:p14="http://schemas.microsoft.com/office/powerpoint/2010/main" val="3808960262"/>
      </p:ext>
    </p:extLst>
  </p:cSld>
  <p:clrMapOvr>
    <a:masterClrMapping/>
  </p:clrMapOvr>
  <mc:AlternateContent xmlns:mc="http://schemas.openxmlformats.org/markup-compatibility/2006" xmlns:p14="http://schemas.microsoft.com/office/powerpoint/2010/main">
    <mc:Choice Requires="p14">
      <p:transition spd="slow" p14:dur="3400" advClick="0" advTm="25000">
        <p14:reveal/>
      </p:transition>
    </mc:Choice>
    <mc:Fallback xmlns="">
      <p:transition spd="slow" advClick="0" advTm="2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60492151-E02D-411D-887E-20C3AD0C092C}"/>
              </a:ext>
            </a:extLst>
          </p:cNvPr>
          <p:cNvSpPr txBox="1"/>
          <p:nvPr/>
        </p:nvSpPr>
        <p:spPr>
          <a:xfrm>
            <a:off x="-111759" y="-213360"/>
            <a:ext cx="12303760" cy="6924973"/>
          </a:xfrm>
          <a:prstGeom prst="rect">
            <a:avLst/>
          </a:prstGeom>
          <a:solidFill>
            <a:schemeClr val="accent4">
              <a:lumMod val="20000"/>
              <a:lumOff val="80000"/>
            </a:schemeClr>
          </a:solidFill>
        </p:spPr>
        <p:txBody>
          <a:bodyPr wrap="square">
            <a:spAutoFit/>
          </a:bodyPr>
          <a:lstStyle/>
          <a:p>
            <a:r>
              <a:rPr lang="pl-PL" sz="2400" b="0" i="0" dirty="0">
                <a:solidFill>
                  <a:srgbClr val="333333"/>
                </a:solidFill>
                <a:effectLst/>
                <a:latin typeface="Amasis MT Pro Black" panose="02040A04050005020304" pitchFamily="18" charset="-18"/>
              </a:rPr>
              <a:t>   </a:t>
            </a:r>
          </a:p>
          <a:p>
            <a:r>
              <a:rPr lang="pl-PL" sz="2400" b="0" i="0" dirty="0">
                <a:solidFill>
                  <a:srgbClr val="333333"/>
                </a:solidFill>
                <a:effectLst/>
                <a:latin typeface="Amasis MT Pro Black" panose="02040A04050005020304" pitchFamily="18" charset="-18"/>
              </a:rPr>
              <a:t>  Każdy patriota powinien otaczać symbole narodowe z czcią i szacunkiem. Można powiedzieć, że jest to podstawowa zasada, z której wywodzi się cała   reszta…</a:t>
            </a:r>
          </a:p>
          <a:p>
            <a:endParaRPr lang="pl-PL" sz="2400" b="0" i="0" dirty="0">
              <a:solidFill>
                <a:srgbClr val="333333"/>
              </a:solidFill>
              <a:effectLst/>
              <a:latin typeface="Amasis MT Pro Black" panose="02040A04050005020304" pitchFamily="18" charset="-18"/>
            </a:endParaRPr>
          </a:p>
          <a:p>
            <a:r>
              <a:rPr lang="pl-PL" sz="2400" b="0" i="1" dirty="0">
                <a:solidFill>
                  <a:srgbClr val="222222"/>
                </a:solidFill>
                <a:effectLst/>
                <a:latin typeface="Noto Serif" panose="02020600060500020200" pitchFamily="18" charset="0"/>
              </a:rPr>
              <a:t>      „</a:t>
            </a:r>
            <a:r>
              <a:rPr lang="pl-PL" sz="2000" b="1" i="1" dirty="0">
                <a:solidFill>
                  <a:srgbClr val="222222"/>
                </a:solidFill>
                <a:effectLst/>
                <a:latin typeface="Noto Serif" panose="02020600060500020200" pitchFamily="18" charset="0"/>
              </a:rPr>
              <a:t>Ziemio ojczysta, ziemio jasna,</a:t>
            </a:r>
          </a:p>
          <a:p>
            <a:r>
              <a:rPr lang="pl-PL" sz="2000" b="1" i="1" dirty="0">
                <a:solidFill>
                  <a:srgbClr val="222222"/>
                </a:solidFill>
                <a:effectLst/>
                <a:latin typeface="Noto Serif" panose="02020600060500020200" pitchFamily="18" charset="0"/>
              </a:rPr>
              <a:t>        nie będę powalonym drzewem.</a:t>
            </a:r>
          </a:p>
          <a:p>
            <a:r>
              <a:rPr lang="pl-PL" sz="2000" b="1" i="1" dirty="0">
                <a:solidFill>
                  <a:srgbClr val="222222"/>
                </a:solidFill>
                <a:effectLst/>
                <a:latin typeface="Noto Serif" panose="02020600060500020200" pitchFamily="18" charset="0"/>
              </a:rPr>
              <a:t>       Codziennie mocniej w ciebie wrastam</a:t>
            </a:r>
          </a:p>
          <a:p>
            <a:r>
              <a:rPr lang="pl-PL" sz="2000" b="1" i="1" dirty="0">
                <a:solidFill>
                  <a:srgbClr val="222222"/>
                </a:solidFill>
                <a:effectLst/>
                <a:latin typeface="Noto Serif" panose="02020600060500020200" pitchFamily="18" charset="0"/>
              </a:rPr>
              <a:t>       radością, smutkiem, dumą, gniewem.</a:t>
            </a:r>
          </a:p>
          <a:p>
            <a:r>
              <a:rPr lang="pl-PL" sz="2000" b="1" i="1" dirty="0">
                <a:solidFill>
                  <a:srgbClr val="222222"/>
                </a:solidFill>
                <a:effectLst/>
                <a:latin typeface="Noto Serif" panose="02020600060500020200" pitchFamily="18" charset="0"/>
              </a:rPr>
              <a:t>       Nie będę jak zerwana nić.</a:t>
            </a:r>
          </a:p>
          <a:p>
            <a:r>
              <a:rPr lang="pl-PL" sz="2000" b="1" i="1" dirty="0">
                <a:solidFill>
                  <a:srgbClr val="222222"/>
                </a:solidFill>
                <a:effectLst/>
                <a:latin typeface="Noto Serif" panose="02020600060500020200" pitchFamily="18" charset="0"/>
              </a:rPr>
              <a:t>       Odrzucam </a:t>
            </a:r>
            <a:r>
              <a:rPr lang="pl-PL" sz="2000" b="1" i="1" dirty="0" err="1">
                <a:solidFill>
                  <a:srgbClr val="222222"/>
                </a:solidFill>
                <a:effectLst/>
                <a:latin typeface="Noto Serif" panose="02020600060500020200" pitchFamily="18" charset="0"/>
              </a:rPr>
              <a:t>pustobrzmiące</a:t>
            </a:r>
            <a:r>
              <a:rPr lang="pl-PL" sz="2000" b="1" i="1" dirty="0">
                <a:solidFill>
                  <a:srgbClr val="222222"/>
                </a:solidFill>
                <a:effectLst/>
                <a:latin typeface="Noto Serif" panose="02020600060500020200" pitchFamily="18" charset="0"/>
              </a:rPr>
              <a:t> słowa.</a:t>
            </a:r>
          </a:p>
          <a:p>
            <a:r>
              <a:rPr lang="pl-PL" sz="2000" b="1" i="1" dirty="0">
                <a:solidFill>
                  <a:srgbClr val="222222"/>
                </a:solidFill>
                <a:effectLst/>
                <a:latin typeface="Noto Serif" panose="02020600060500020200" pitchFamily="18" charset="0"/>
              </a:rPr>
              <a:t>       Można nie kochać cię – i żyć,</a:t>
            </a:r>
          </a:p>
          <a:p>
            <a:r>
              <a:rPr lang="pl-PL" sz="2000" b="1" i="1" dirty="0">
                <a:solidFill>
                  <a:srgbClr val="222222"/>
                </a:solidFill>
                <a:effectLst/>
                <a:latin typeface="Noto Serif" panose="02020600060500020200" pitchFamily="18" charset="0"/>
              </a:rPr>
              <a:t>       ale nie można owocować (…)”</a:t>
            </a:r>
          </a:p>
          <a:p>
            <a:pPr algn="ctr"/>
            <a:endParaRPr lang="pl-PL" sz="2000" b="1" i="1" dirty="0">
              <a:solidFill>
                <a:srgbClr val="222222"/>
              </a:solidFill>
              <a:latin typeface="Noto Serif" panose="02020600060500020200" pitchFamily="18" charset="0"/>
            </a:endParaRPr>
          </a:p>
          <a:p>
            <a:r>
              <a:rPr lang="pl-PL" sz="2000" b="1" i="1" dirty="0">
                <a:solidFill>
                  <a:srgbClr val="222222"/>
                </a:solidFill>
                <a:latin typeface="Noto Serif" panose="02020600060500020200" pitchFamily="18" charset="0"/>
              </a:rPr>
              <a:t>                     </a:t>
            </a:r>
            <a:r>
              <a:rPr lang="pl-PL" sz="1400" i="1" dirty="0" err="1">
                <a:solidFill>
                  <a:srgbClr val="222222"/>
                </a:solidFill>
                <a:latin typeface="Noto Serif" panose="02020600060500020200" pitchFamily="18" charset="0"/>
              </a:rPr>
              <a:t>W.Szymborska</a:t>
            </a:r>
            <a:r>
              <a:rPr lang="pl-PL" sz="1400" i="1" dirty="0">
                <a:solidFill>
                  <a:srgbClr val="222222"/>
                </a:solidFill>
                <a:latin typeface="Noto Serif" panose="02020600060500020200" pitchFamily="18" charset="0"/>
              </a:rPr>
              <a:t>-Gawęda o miłości ziemi ojczystej</a:t>
            </a:r>
            <a:endParaRPr lang="pl-PL" sz="1400" b="0" i="1" dirty="0">
              <a:solidFill>
                <a:srgbClr val="222222"/>
              </a:solidFill>
              <a:effectLst/>
              <a:latin typeface="Noto Serif" panose="02020600060500020200" pitchFamily="18" charset="0"/>
            </a:endParaRPr>
          </a:p>
          <a:p>
            <a:endParaRPr lang="pl-PL" sz="2400" dirty="0">
              <a:solidFill>
                <a:srgbClr val="333333"/>
              </a:solidFill>
              <a:latin typeface="Amasis MT Pro Black" panose="02040A04050005020304" pitchFamily="18" charset="-18"/>
            </a:endParaRPr>
          </a:p>
          <a:p>
            <a:endParaRPr lang="pl-PL" sz="2400" dirty="0">
              <a:solidFill>
                <a:srgbClr val="333333"/>
              </a:solidFill>
              <a:latin typeface="Amasis MT Pro Black" panose="02040A04050005020304" pitchFamily="18" charset="-18"/>
            </a:endParaRPr>
          </a:p>
          <a:p>
            <a:endParaRPr lang="pl-PL" sz="2400" dirty="0">
              <a:solidFill>
                <a:srgbClr val="333333"/>
              </a:solidFill>
              <a:latin typeface="Amasis MT Pro Black" panose="02040A04050005020304" pitchFamily="18" charset="-18"/>
            </a:endParaRPr>
          </a:p>
          <a:p>
            <a:r>
              <a:rPr lang="pl-PL" sz="2400" dirty="0">
                <a:solidFill>
                  <a:srgbClr val="333333"/>
                </a:solidFill>
                <a:latin typeface="Amasis MT Pro Black" panose="02040A04050005020304" pitchFamily="18" charset="-18"/>
              </a:rPr>
              <a:t>                                               </a:t>
            </a:r>
            <a:r>
              <a:rPr lang="pl-PL" sz="2400" i="1" dirty="0">
                <a:solidFill>
                  <a:srgbClr val="333333"/>
                </a:solidFill>
                <a:latin typeface="Amasis MT Pro Black" panose="02040A04050005020304" pitchFamily="18" charset="-18"/>
              </a:rPr>
              <a:t>Dziękujemy za uwagę</a:t>
            </a:r>
          </a:p>
          <a:p>
            <a:endParaRPr lang="pl-PL" sz="2400" dirty="0">
              <a:latin typeface="Amasis MT Pro Black" panose="02040A04050005020304" pitchFamily="18" charset="-18"/>
            </a:endParaRPr>
          </a:p>
        </p:txBody>
      </p:sp>
      <p:pic>
        <p:nvPicPr>
          <p:cNvPr id="4" name="Obraz 3">
            <a:extLst>
              <a:ext uri="{FF2B5EF4-FFF2-40B4-BE49-F238E27FC236}">
                <a16:creationId xmlns:a16="http://schemas.microsoft.com/office/drawing/2014/main" id="{5BFA0414-44E0-46DB-8F10-CA1D4DAE26DC}"/>
              </a:ext>
            </a:extLst>
          </p:cNvPr>
          <p:cNvPicPr>
            <a:picLocks noChangeAspect="1"/>
          </p:cNvPicPr>
          <p:nvPr/>
        </p:nvPicPr>
        <p:blipFill>
          <a:blip r:embed="rId2"/>
          <a:stretch>
            <a:fillRect/>
          </a:stretch>
        </p:blipFill>
        <p:spPr>
          <a:xfrm>
            <a:off x="5923280" y="1595120"/>
            <a:ext cx="5760720" cy="3667759"/>
          </a:xfrm>
          <a:prstGeom prst="rect">
            <a:avLst/>
          </a:prstGeom>
        </p:spPr>
      </p:pic>
    </p:spTree>
    <p:extLst>
      <p:ext uri="{BB962C8B-B14F-4D97-AF65-F5344CB8AC3E}">
        <p14:creationId xmlns:p14="http://schemas.microsoft.com/office/powerpoint/2010/main" val="3540288266"/>
      </p:ext>
    </p:extLst>
  </p:cSld>
  <p:clrMapOvr>
    <a:masterClrMapping/>
  </p:clrMapOvr>
  <mc:AlternateContent xmlns:mc="http://schemas.openxmlformats.org/markup-compatibility/2006" xmlns:p14="http://schemas.microsoft.com/office/powerpoint/2010/main">
    <mc:Choice Requires="p14">
      <p:transition spd="slow" p14:dur="3400" advClick="0" advTm="25000">
        <p14:reveal/>
      </p:transition>
    </mc:Choice>
    <mc:Fallback xmlns="">
      <p:transition spd="slow" advClick="0" advTm="2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68D835C-E587-29D4-90DC-E7EE9886B17A}"/>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a:t>Kliknij, aby dodać tekst</a:t>
            </a:r>
          </a:p>
        </p:txBody>
      </p:sp>
      <p:sp>
        <p:nvSpPr>
          <p:cNvPr id="3" name="pole tekstowe 2">
            <a:extLst>
              <a:ext uri="{FF2B5EF4-FFF2-40B4-BE49-F238E27FC236}">
                <a16:creationId xmlns:a16="http://schemas.microsoft.com/office/drawing/2014/main" id="{9608C4F4-7395-F75C-5A52-70DC3682076C}"/>
              </a:ext>
            </a:extLst>
          </p:cNvPr>
          <p:cNvSpPr txBox="1"/>
          <p:nvPr/>
        </p:nvSpPr>
        <p:spPr>
          <a:xfrm>
            <a:off x="106099" y="79640"/>
            <a:ext cx="12081665" cy="31204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masis MT Pro Black"/>
                <a:ea typeface="+mn-lt"/>
                <a:cs typeface="+mn-lt"/>
              </a:rPr>
              <a:t>    </a:t>
            </a:r>
            <a:r>
              <a:rPr lang="en-US" sz="2800" err="1">
                <a:latin typeface="Amasis MT Pro Black"/>
                <a:ea typeface="+mn-lt"/>
                <a:cs typeface="+mn-lt"/>
              </a:rPr>
              <a:t>Trzeciego</a:t>
            </a:r>
            <a:r>
              <a:rPr lang="en-US" sz="2800">
                <a:latin typeface="Amasis MT Pro Black"/>
                <a:ea typeface="+mn-lt"/>
                <a:cs typeface="+mn-lt"/>
              </a:rPr>
              <a:t> Maja Polska </a:t>
            </a:r>
            <a:r>
              <a:rPr lang="en-US" sz="2800" err="1">
                <a:latin typeface="Amasis MT Pro Black"/>
                <a:ea typeface="+mn-lt"/>
                <a:cs typeface="+mn-lt"/>
              </a:rPr>
              <a:t>i</a:t>
            </a:r>
            <a:r>
              <a:rPr lang="en-US" sz="2800">
                <a:latin typeface="Amasis MT Pro Black"/>
                <a:ea typeface="+mn-lt"/>
                <a:cs typeface="+mn-lt"/>
              </a:rPr>
              <a:t> </a:t>
            </a:r>
            <a:r>
              <a:rPr lang="en-US" sz="2800" err="1">
                <a:latin typeface="Amasis MT Pro Black"/>
                <a:ea typeface="+mn-lt"/>
                <a:cs typeface="+mn-lt"/>
              </a:rPr>
              <a:t>Polacy</a:t>
            </a:r>
            <a:r>
              <a:rPr lang="en-US" sz="2800">
                <a:latin typeface="Amasis MT Pro Black"/>
                <a:ea typeface="+mn-lt"/>
                <a:cs typeface="+mn-lt"/>
              </a:rPr>
              <a:t> </a:t>
            </a:r>
            <a:r>
              <a:rPr lang="en-US" sz="2800" err="1">
                <a:latin typeface="Amasis MT Pro Black"/>
                <a:ea typeface="+mn-lt"/>
                <a:cs typeface="+mn-lt"/>
              </a:rPr>
              <a:t>na</a:t>
            </a:r>
            <a:r>
              <a:rPr lang="en-US" sz="2800">
                <a:latin typeface="Amasis MT Pro Black"/>
                <a:ea typeface="+mn-lt"/>
                <a:cs typeface="+mn-lt"/>
              </a:rPr>
              <a:t> </a:t>
            </a:r>
            <a:r>
              <a:rPr lang="en-US" sz="2800" err="1">
                <a:latin typeface="Amasis MT Pro Black"/>
                <a:ea typeface="+mn-lt"/>
                <a:cs typeface="+mn-lt"/>
              </a:rPr>
              <a:t>całym</a:t>
            </a:r>
            <a:r>
              <a:rPr lang="en-US" sz="2800">
                <a:latin typeface="Amasis MT Pro Black"/>
                <a:ea typeface="+mn-lt"/>
                <a:cs typeface="+mn-lt"/>
              </a:rPr>
              <a:t> </a:t>
            </a:r>
            <a:r>
              <a:rPr lang="en-US" sz="2800" err="1">
                <a:latin typeface="Amasis MT Pro Black"/>
                <a:ea typeface="+mn-lt"/>
                <a:cs typeface="+mn-lt"/>
              </a:rPr>
              <a:t>świecie</a:t>
            </a:r>
            <a:r>
              <a:rPr lang="en-US" sz="2800">
                <a:latin typeface="Amasis MT Pro Black"/>
                <a:ea typeface="+mn-lt"/>
                <a:cs typeface="+mn-lt"/>
              </a:rPr>
              <a:t> </a:t>
            </a:r>
            <a:r>
              <a:rPr lang="en-US" sz="2800" err="1">
                <a:latin typeface="Amasis MT Pro Black"/>
                <a:ea typeface="+mn-lt"/>
                <a:cs typeface="+mn-lt"/>
              </a:rPr>
              <a:t>obchodzą</a:t>
            </a:r>
            <a:r>
              <a:rPr lang="en-US" sz="2800">
                <a:latin typeface="Amasis MT Pro Black"/>
                <a:ea typeface="+mn-lt"/>
                <a:cs typeface="+mn-lt"/>
              </a:rPr>
              <a:t> </a:t>
            </a:r>
            <a:r>
              <a:rPr lang="en-US" sz="2800" err="1">
                <a:latin typeface="Amasis MT Pro Black"/>
                <a:ea typeface="+mn-lt"/>
                <a:cs typeface="+mn-lt"/>
              </a:rPr>
              <a:t>święto</a:t>
            </a:r>
            <a:r>
              <a:rPr lang="en-US" sz="2800">
                <a:latin typeface="Amasis MT Pro Black"/>
                <a:ea typeface="+mn-lt"/>
                <a:cs typeface="+mn-lt"/>
              </a:rPr>
              <a:t> </a:t>
            </a:r>
            <a:r>
              <a:rPr lang="en-US" sz="2800" err="1">
                <a:latin typeface="Amasis MT Pro Black"/>
                <a:ea typeface="+mn-lt"/>
                <a:cs typeface="+mn-lt"/>
              </a:rPr>
              <a:t>narodowe</a:t>
            </a:r>
            <a:r>
              <a:rPr lang="en-US" sz="2800">
                <a:latin typeface="Amasis MT Pro Black"/>
                <a:ea typeface="+mn-lt"/>
                <a:cs typeface="+mn-lt"/>
              </a:rPr>
              <a:t> </a:t>
            </a:r>
            <a:r>
              <a:rPr lang="en-US" sz="2800" err="1">
                <a:latin typeface="Amasis MT Pro Black"/>
                <a:ea typeface="+mn-lt"/>
                <a:cs typeface="+mn-lt"/>
              </a:rPr>
              <a:t>upamiętniające</a:t>
            </a:r>
            <a:r>
              <a:rPr lang="en-US" sz="2800">
                <a:latin typeface="Amasis MT Pro Black"/>
                <a:ea typeface="+mn-lt"/>
                <a:cs typeface="+mn-lt"/>
              </a:rPr>
              <a:t> </a:t>
            </a:r>
            <a:r>
              <a:rPr lang="en-US" sz="2800" err="1">
                <a:latin typeface="Amasis MT Pro Black"/>
                <a:ea typeface="+mn-lt"/>
                <a:cs typeface="+mn-lt"/>
              </a:rPr>
              <a:t>przyjęcie</a:t>
            </a:r>
            <a:r>
              <a:rPr lang="en-US" sz="2800">
                <a:latin typeface="Amasis MT Pro Black"/>
                <a:ea typeface="+mn-lt"/>
                <a:cs typeface="+mn-lt"/>
              </a:rPr>
              <a:t> w 1791 r. </a:t>
            </a:r>
            <a:r>
              <a:rPr lang="en-US" sz="2800" err="1">
                <a:latin typeface="Amasis MT Pro Black"/>
                <a:ea typeface="+mn-lt"/>
                <a:cs typeface="+mn-lt"/>
              </a:rPr>
              <a:t>pierwszej</a:t>
            </a:r>
            <a:r>
              <a:rPr lang="en-US" sz="2800">
                <a:latin typeface="Amasis MT Pro Black"/>
                <a:ea typeface="+mn-lt"/>
                <a:cs typeface="+mn-lt"/>
              </a:rPr>
              <a:t> w </a:t>
            </a:r>
            <a:r>
              <a:rPr lang="en-US" sz="2800" err="1">
                <a:latin typeface="Amasis MT Pro Black"/>
                <a:ea typeface="+mn-lt"/>
                <a:cs typeface="+mn-lt"/>
              </a:rPr>
              <a:t>Europie</a:t>
            </a:r>
            <a:r>
              <a:rPr lang="en-US" sz="2800">
                <a:latin typeface="Amasis MT Pro Black"/>
                <a:ea typeface="+mn-lt"/>
                <a:cs typeface="+mn-lt"/>
              </a:rPr>
              <a:t> </a:t>
            </a:r>
            <a:r>
              <a:rPr lang="en-US" sz="2800" err="1">
                <a:latin typeface="Amasis MT Pro Black"/>
                <a:ea typeface="+mn-lt"/>
                <a:cs typeface="+mn-lt"/>
              </a:rPr>
              <a:t>i</a:t>
            </a:r>
            <a:r>
              <a:rPr lang="en-US" sz="2800">
                <a:latin typeface="Amasis MT Pro Black"/>
                <a:ea typeface="+mn-lt"/>
                <a:cs typeface="+mn-lt"/>
              </a:rPr>
              <a:t> </a:t>
            </a:r>
            <a:r>
              <a:rPr lang="en-US" sz="2800" err="1">
                <a:latin typeface="Amasis MT Pro Black"/>
                <a:ea typeface="+mn-lt"/>
                <a:cs typeface="+mn-lt"/>
              </a:rPr>
              <a:t>drugiej</a:t>
            </a:r>
            <a:r>
              <a:rPr lang="en-US" sz="2800">
                <a:latin typeface="Amasis MT Pro Black"/>
                <a:ea typeface="+mn-lt"/>
                <a:cs typeface="+mn-lt"/>
              </a:rPr>
              <a:t> </a:t>
            </a:r>
            <a:r>
              <a:rPr lang="en-US" sz="2800" err="1">
                <a:latin typeface="Amasis MT Pro Black"/>
                <a:ea typeface="+mn-lt"/>
                <a:cs typeface="+mn-lt"/>
              </a:rPr>
              <a:t>na</a:t>
            </a:r>
            <a:r>
              <a:rPr lang="en-US" sz="2800">
                <a:latin typeface="Amasis MT Pro Black"/>
                <a:ea typeface="+mn-lt"/>
                <a:cs typeface="+mn-lt"/>
              </a:rPr>
              <a:t> </a:t>
            </a:r>
            <a:r>
              <a:rPr lang="en-US" sz="2800" err="1">
                <a:latin typeface="Amasis MT Pro Black"/>
                <a:ea typeface="+mn-lt"/>
                <a:cs typeface="+mn-lt"/>
              </a:rPr>
              <a:t>świecie</a:t>
            </a:r>
            <a:r>
              <a:rPr lang="en-US" sz="2800">
                <a:latin typeface="Amasis MT Pro Black"/>
                <a:ea typeface="+mn-lt"/>
                <a:cs typeface="+mn-lt"/>
              </a:rPr>
              <a:t> (po </a:t>
            </a:r>
            <a:r>
              <a:rPr lang="en-US" sz="2800" err="1">
                <a:latin typeface="Amasis MT Pro Black"/>
                <a:ea typeface="+mn-lt"/>
                <a:cs typeface="+mn-lt"/>
              </a:rPr>
              <a:t>amerykańskiej</a:t>
            </a:r>
            <a:r>
              <a:rPr lang="en-US" sz="2800">
                <a:latin typeface="Amasis MT Pro Black"/>
                <a:ea typeface="+mn-lt"/>
                <a:cs typeface="+mn-lt"/>
              </a:rPr>
              <a:t>) </a:t>
            </a:r>
            <a:r>
              <a:rPr lang="en-US" sz="2800" err="1">
                <a:latin typeface="Amasis MT Pro Black"/>
                <a:ea typeface="+mn-lt"/>
                <a:cs typeface="+mn-lt"/>
              </a:rPr>
              <a:t>spisanej</a:t>
            </a:r>
            <a:r>
              <a:rPr lang="en-US" sz="2800">
                <a:latin typeface="Amasis MT Pro Black"/>
                <a:ea typeface="+mn-lt"/>
                <a:cs typeface="+mn-lt"/>
              </a:rPr>
              <a:t> </a:t>
            </a:r>
            <a:r>
              <a:rPr lang="en-US" sz="2800" err="1">
                <a:latin typeface="Amasis MT Pro Black"/>
                <a:ea typeface="+mn-lt"/>
                <a:cs typeface="+mn-lt"/>
              </a:rPr>
              <a:t>konstytucji</a:t>
            </a:r>
            <a:r>
              <a:rPr lang="en-US" sz="2800">
                <a:latin typeface="Amasis MT Pro Black"/>
                <a:ea typeface="+mn-lt"/>
                <a:cs typeface="+mn-lt"/>
              </a:rPr>
              <a:t>.  </a:t>
            </a:r>
            <a:endParaRPr lang="pl-PL" sz="2800">
              <a:cs typeface="Calibri"/>
            </a:endParaRPr>
          </a:p>
          <a:p>
            <a:r>
              <a:rPr lang="en-US" sz="2800">
                <a:latin typeface="Amasis MT Pro Black"/>
                <a:ea typeface="+mn-lt"/>
                <a:cs typeface="+mn-lt"/>
              </a:rPr>
              <a:t>  </a:t>
            </a:r>
            <a:r>
              <a:rPr lang="en-US" sz="2800" err="1">
                <a:latin typeface="Amasis MT Pro Black"/>
                <a:ea typeface="+mn-lt"/>
                <a:cs typeface="+mn-lt"/>
              </a:rPr>
              <a:t>Konstytucja</a:t>
            </a:r>
            <a:r>
              <a:rPr lang="en-US" sz="2800">
                <a:latin typeface="Amasis MT Pro Black"/>
                <a:ea typeface="+mn-lt"/>
                <a:cs typeface="+mn-lt"/>
              </a:rPr>
              <a:t> 3 Maja </a:t>
            </a:r>
            <a:r>
              <a:rPr lang="en-US" sz="2800" err="1">
                <a:latin typeface="Amasis MT Pro Black"/>
                <a:ea typeface="+mn-lt"/>
                <a:cs typeface="+mn-lt"/>
              </a:rPr>
              <a:t>była</a:t>
            </a:r>
            <a:r>
              <a:rPr lang="en-US" sz="2800">
                <a:latin typeface="Amasis MT Pro Black"/>
                <a:ea typeface="+mn-lt"/>
                <a:cs typeface="+mn-lt"/>
              </a:rPr>
              <a:t> </a:t>
            </a:r>
            <a:r>
              <a:rPr lang="en-US" sz="2800" err="1">
                <a:latin typeface="Amasis MT Pro Black"/>
                <a:ea typeface="+mn-lt"/>
                <a:cs typeface="+mn-lt"/>
              </a:rPr>
              <a:t>efektem</a:t>
            </a:r>
            <a:r>
              <a:rPr lang="en-US" sz="2800">
                <a:latin typeface="Amasis MT Pro Black"/>
                <a:ea typeface="+mn-lt"/>
                <a:cs typeface="+mn-lt"/>
              </a:rPr>
              <a:t> </a:t>
            </a:r>
            <a:r>
              <a:rPr lang="en-US" sz="2800" err="1">
                <a:latin typeface="Amasis MT Pro Black"/>
                <a:ea typeface="+mn-lt"/>
                <a:cs typeface="+mn-lt"/>
              </a:rPr>
              <a:t>prac</a:t>
            </a:r>
            <a:r>
              <a:rPr lang="en-US" sz="2800">
                <a:latin typeface="Amasis MT Pro Black"/>
                <a:ea typeface="+mn-lt"/>
                <a:cs typeface="+mn-lt"/>
              </a:rPr>
              <a:t> </a:t>
            </a:r>
            <a:r>
              <a:rPr lang="en-US" sz="2800" err="1">
                <a:latin typeface="Amasis MT Pro Black"/>
                <a:ea typeface="+mn-lt"/>
                <a:cs typeface="+mn-lt"/>
              </a:rPr>
              <a:t>Sejmu</a:t>
            </a:r>
            <a:r>
              <a:rPr lang="en-US" sz="2800">
                <a:latin typeface="Amasis MT Pro Black"/>
                <a:ea typeface="+mn-lt"/>
                <a:cs typeface="+mn-lt"/>
              </a:rPr>
              <a:t> </a:t>
            </a:r>
            <a:r>
              <a:rPr lang="en-US" sz="2800" err="1">
                <a:latin typeface="Amasis MT Pro Black"/>
                <a:ea typeface="+mn-lt"/>
                <a:cs typeface="+mn-lt"/>
              </a:rPr>
              <a:t>Wielkiego</a:t>
            </a:r>
            <a:r>
              <a:rPr lang="en-US" sz="2800">
                <a:latin typeface="Amasis MT Pro Black"/>
                <a:ea typeface="+mn-lt"/>
                <a:cs typeface="+mn-lt"/>
              </a:rPr>
              <a:t>, </a:t>
            </a:r>
            <a:r>
              <a:rPr lang="en-US" sz="2800" err="1">
                <a:latin typeface="Amasis MT Pro Black"/>
                <a:ea typeface="+mn-lt"/>
                <a:cs typeface="+mn-lt"/>
              </a:rPr>
              <a:t>zwanego</a:t>
            </a:r>
            <a:r>
              <a:rPr lang="en-US" sz="2800">
                <a:latin typeface="Amasis MT Pro Black"/>
                <a:ea typeface="+mn-lt"/>
                <a:cs typeface="+mn-lt"/>
              </a:rPr>
              <a:t>   </a:t>
            </a:r>
            <a:r>
              <a:rPr lang="en-US" sz="2800" err="1">
                <a:latin typeface="Amasis MT Pro Black"/>
                <a:ea typeface="+mn-lt"/>
                <a:cs typeface="+mn-lt"/>
              </a:rPr>
              <a:t>Czteroletnim</a:t>
            </a:r>
            <a:r>
              <a:rPr lang="en-US" sz="2800">
                <a:latin typeface="Amasis MT Pro Black"/>
                <a:ea typeface="+mn-lt"/>
                <a:cs typeface="+mn-lt"/>
              </a:rPr>
              <a:t> , </a:t>
            </a:r>
            <a:r>
              <a:rPr lang="en-US" sz="2800" err="1">
                <a:latin typeface="Amasis MT Pro Black"/>
                <a:ea typeface="+mn-lt"/>
                <a:cs typeface="+mn-lt"/>
              </a:rPr>
              <a:t>który</a:t>
            </a:r>
            <a:r>
              <a:rPr lang="en-US" sz="2800">
                <a:latin typeface="Amasis MT Pro Black"/>
                <a:ea typeface="+mn-lt"/>
                <a:cs typeface="+mn-lt"/>
              </a:rPr>
              <a:t> </a:t>
            </a:r>
            <a:r>
              <a:rPr lang="en-US" sz="2800" err="1">
                <a:latin typeface="Amasis MT Pro Black"/>
                <a:ea typeface="+mn-lt"/>
                <a:cs typeface="+mn-lt"/>
              </a:rPr>
              <a:t>obradował</a:t>
            </a:r>
            <a:r>
              <a:rPr lang="en-US" sz="2800">
                <a:latin typeface="Amasis MT Pro Black"/>
                <a:ea typeface="+mn-lt"/>
                <a:cs typeface="+mn-lt"/>
              </a:rPr>
              <a:t> w </a:t>
            </a:r>
            <a:r>
              <a:rPr lang="en-US" sz="2800" err="1">
                <a:latin typeface="Amasis MT Pro Black"/>
                <a:ea typeface="+mn-lt"/>
                <a:cs typeface="+mn-lt"/>
              </a:rPr>
              <a:t>latach</a:t>
            </a:r>
            <a:r>
              <a:rPr lang="en-US" sz="2800">
                <a:latin typeface="Amasis MT Pro Black"/>
                <a:ea typeface="+mn-lt"/>
                <a:cs typeface="+mn-lt"/>
              </a:rPr>
              <a:t> 1788-1792. </a:t>
            </a:r>
          </a:p>
          <a:p>
            <a:endParaRPr lang="en-US" sz="2800">
              <a:latin typeface="Amasis MT Pro Black"/>
              <a:cs typeface="Calibri"/>
            </a:endParaRPr>
          </a:p>
        </p:txBody>
      </p:sp>
      <p:pic>
        <p:nvPicPr>
          <p:cNvPr id="4" name="Obraz 4" descr="Obraz zawierający tekst, tkanina&#10;&#10;Opis wygenerowany automatycznie">
            <a:extLst>
              <a:ext uri="{FF2B5EF4-FFF2-40B4-BE49-F238E27FC236}">
                <a16:creationId xmlns:a16="http://schemas.microsoft.com/office/drawing/2014/main" id="{A9BBB5B3-4418-6636-63E1-AD09569B7899}"/>
              </a:ext>
            </a:extLst>
          </p:cNvPr>
          <p:cNvPicPr>
            <a:picLocks noChangeAspect="1"/>
          </p:cNvPicPr>
          <p:nvPr/>
        </p:nvPicPr>
        <p:blipFill>
          <a:blip r:embed="rId2"/>
          <a:stretch>
            <a:fillRect/>
          </a:stretch>
        </p:blipFill>
        <p:spPr>
          <a:xfrm>
            <a:off x="2474119" y="2926556"/>
            <a:ext cx="6898479" cy="3755231"/>
          </a:xfrm>
          <a:prstGeom prst="rect">
            <a:avLst/>
          </a:prstGeom>
        </p:spPr>
      </p:pic>
    </p:spTree>
    <p:extLst>
      <p:ext uri="{BB962C8B-B14F-4D97-AF65-F5344CB8AC3E}">
        <p14:creationId xmlns:p14="http://schemas.microsoft.com/office/powerpoint/2010/main" val="3470074527"/>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B846CC36-BA78-E114-7A21-43453754F7D6}"/>
              </a:ext>
            </a:extLst>
          </p:cNvPr>
          <p:cNvSpPr>
            <a:spLocks noGrp="1"/>
          </p:cNvSpPr>
          <p:nvPr>
            <p:ph idx="4294967295"/>
          </p:nvPr>
        </p:nvSpPr>
        <p:spPr>
          <a:xfrm>
            <a:off x="5605463" y="1069182"/>
            <a:ext cx="6586537" cy="5155406"/>
          </a:xfrm>
        </p:spPr>
        <p:txBody>
          <a:bodyPr vert="horz" lIns="91440" tIns="45720" rIns="91440" bIns="45720" rtlCol="0" anchor="t">
            <a:normAutofit/>
          </a:bodyPr>
          <a:lstStyle/>
          <a:p>
            <a:pPr marL="0" indent="0">
              <a:buNone/>
            </a:pPr>
            <a:r>
              <a:rPr lang="pl-PL" sz="3200" i="1" dirty="0">
                <a:latin typeface="Amasis MT Pro Black"/>
                <a:cs typeface="Calibri"/>
              </a:rPr>
              <a:t>Konstytucja</a:t>
            </a:r>
            <a:r>
              <a:rPr lang="pl-PL" sz="3200" dirty="0">
                <a:latin typeface="Amasis MT Pro Black"/>
                <a:cs typeface="Calibri"/>
              </a:rPr>
              <a:t> , czyli ustawa rządowa z 3 maja 1791r. zawierała podstawowe zasady ustroju Rzeczypospolitej.</a:t>
            </a:r>
            <a:endParaRPr lang="pl-PL" dirty="0">
              <a:cs typeface="Calibri" panose="020F0502020204030204"/>
            </a:endParaRPr>
          </a:p>
          <a:p>
            <a:pPr marL="0" indent="0">
              <a:buNone/>
            </a:pPr>
            <a:r>
              <a:rPr lang="pl-PL" sz="3200" dirty="0">
                <a:latin typeface="Amasis MT Pro Black"/>
                <a:cs typeface="Calibri"/>
              </a:rPr>
              <a:t> Na jej mocy państwo stało się </a:t>
            </a:r>
            <a:r>
              <a:rPr lang="pl-PL" sz="3200" u="sng" dirty="0">
                <a:latin typeface="Amasis MT Pro Black"/>
                <a:cs typeface="Calibri"/>
              </a:rPr>
              <a:t>monarchią konstytucyjną</a:t>
            </a:r>
            <a:r>
              <a:rPr lang="pl-PL" sz="3200" dirty="0">
                <a:latin typeface="Amasis MT Pro Black"/>
                <a:cs typeface="Calibri"/>
              </a:rPr>
              <a:t> w której obowiązywała zasada </a:t>
            </a:r>
            <a:r>
              <a:rPr lang="pl-PL" sz="3200" u="sng" dirty="0">
                <a:latin typeface="Amasis MT Pro Black"/>
                <a:cs typeface="Calibri"/>
              </a:rPr>
              <a:t>trójpodziału władz.</a:t>
            </a:r>
            <a:endParaRPr lang="pl-PL" dirty="0">
              <a:cs typeface="Calibri" panose="020F0502020204030204"/>
            </a:endParaRPr>
          </a:p>
        </p:txBody>
      </p:sp>
      <p:pic>
        <p:nvPicPr>
          <p:cNvPr id="4" name="Obraz 4" descr="Obraz zawierający tekst, tabliczka&#10;&#10;Opis wygenerowany automatycznie">
            <a:extLst>
              <a:ext uri="{FF2B5EF4-FFF2-40B4-BE49-F238E27FC236}">
                <a16:creationId xmlns:a16="http://schemas.microsoft.com/office/drawing/2014/main" id="{831691CC-18BD-20A6-DFC9-9C02BCBA8BB4}"/>
              </a:ext>
            </a:extLst>
          </p:cNvPr>
          <p:cNvPicPr>
            <a:picLocks noChangeAspect="1"/>
          </p:cNvPicPr>
          <p:nvPr/>
        </p:nvPicPr>
        <p:blipFill rotWithShape="1">
          <a:blip r:embed="rId2"/>
          <a:srcRect r="-2" b="4575"/>
          <a:stretch/>
        </p:blipFill>
        <p:spPr>
          <a:xfrm>
            <a:off x="59551" y="-71427"/>
            <a:ext cx="4635571" cy="6857990"/>
          </a:xfrm>
          <a:prstGeom prst="rect">
            <a:avLst/>
          </a:prstGeom>
          <a:effectLst/>
        </p:spPr>
      </p:pic>
    </p:spTree>
    <p:extLst>
      <p:ext uri="{BB962C8B-B14F-4D97-AF65-F5344CB8AC3E}">
        <p14:creationId xmlns:p14="http://schemas.microsoft.com/office/powerpoint/2010/main" val="311878442"/>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3462EA-D084-5E20-D7A8-509BF90A299E}"/>
              </a:ext>
            </a:extLst>
          </p:cNvPr>
          <p:cNvSpPr>
            <a:spLocks noGrp="1"/>
          </p:cNvSpPr>
          <p:nvPr>
            <p:ph type="ctrTitle"/>
          </p:nvPr>
        </p:nvSpPr>
        <p:spPr>
          <a:xfrm>
            <a:off x="1440656" y="157957"/>
            <a:ext cx="9144000" cy="1066007"/>
          </a:xfrm>
        </p:spPr>
        <p:txBody>
          <a:bodyPr/>
          <a:lstStyle/>
          <a:p>
            <a:r>
              <a:rPr lang="pl-PL">
                <a:latin typeface="Amasis MT Pro Black"/>
                <a:cs typeface="Calibri Light"/>
              </a:rPr>
              <a:t>Władza ustawodawcza</a:t>
            </a:r>
          </a:p>
        </p:txBody>
      </p:sp>
      <p:sp>
        <p:nvSpPr>
          <p:cNvPr id="3" name="Podtytuł 2">
            <a:extLst>
              <a:ext uri="{FF2B5EF4-FFF2-40B4-BE49-F238E27FC236}">
                <a16:creationId xmlns:a16="http://schemas.microsoft.com/office/drawing/2014/main" id="{3DC0E57C-121E-2BCC-ED64-C161E47BD365}"/>
              </a:ext>
            </a:extLst>
          </p:cNvPr>
          <p:cNvSpPr>
            <a:spLocks noGrp="1"/>
          </p:cNvSpPr>
          <p:nvPr>
            <p:ph type="subTitle" idx="1"/>
          </p:nvPr>
        </p:nvSpPr>
        <p:spPr>
          <a:xfrm>
            <a:off x="1524000" y="1399383"/>
            <a:ext cx="9144000" cy="2346325"/>
          </a:xfrm>
        </p:spPr>
        <p:txBody>
          <a:bodyPr vert="horz" lIns="91440" tIns="45720" rIns="91440" bIns="45720" rtlCol="0" anchor="t">
            <a:normAutofit/>
          </a:bodyPr>
          <a:lstStyle/>
          <a:p>
            <a:r>
              <a:rPr lang="pl-PL" sz="2800">
                <a:latin typeface="Amasis MT Pro Black"/>
                <a:cs typeface="Calibri"/>
              </a:rPr>
              <a:t>Miał ją sprawować dwuizbowy sejm składający się z izby poselskiej (204 posłów) i senatu </a:t>
            </a:r>
            <a:endParaRPr lang="pl-PL">
              <a:latin typeface="Calibri" panose="020F0502020204030204"/>
              <a:cs typeface="Calibri"/>
            </a:endParaRPr>
          </a:p>
          <a:p>
            <a:r>
              <a:rPr lang="pl-PL" sz="2800">
                <a:latin typeface="Amasis MT Pro Black"/>
                <a:cs typeface="Calibri"/>
              </a:rPr>
              <a:t>(132 senatorów). W celu usprawnienia jego działań</a:t>
            </a:r>
            <a:r>
              <a:rPr lang="pl-PL" sz="2800" u="sng">
                <a:latin typeface="Amasis MT Pro Black"/>
                <a:cs typeface="Calibri"/>
              </a:rPr>
              <a:t> zniesiono liberum</a:t>
            </a:r>
            <a:r>
              <a:rPr lang="pl-PL" sz="2800">
                <a:latin typeface="Amasis MT Pro Black"/>
                <a:cs typeface="Calibri"/>
              </a:rPr>
              <a:t> </a:t>
            </a:r>
            <a:r>
              <a:rPr lang="pl-PL" sz="2800" u="sng">
                <a:latin typeface="Amasis MT Pro Black"/>
                <a:cs typeface="Calibri"/>
              </a:rPr>
              <a:t>veto.</a:t>
            </a:r>
            <a:r>
              <a:rPr lang="pl-PL" sz="2800">
                <a:latin typeface="Amasis MT Pro Black"/>
                <a:cs typeface="Calibri"/>
              </a:rPr>
              <a:t> Odtąd decyzje miały być podejmowane większością głosów.</a:t>
            </a:r>
            <a:r>
              <a:rPr lang="pl-PL">
                <a:cs typeface="Calibri"/>
              </a:rPr>
              <a:t> </a:t>
            </a:r>
          </a:p>
        </p:txBody>
      </p:sp>
      <p:pic>
        <p:nvPicPr>
          <p:cNvPr id="4" name="Obraz 4" descr="Obraz zawierający osoby, tłum, sala, widownia&#10;&#10;Opis wygenerowany automatycznie">
            <a:extLst>
              <a:ext uri="{FF2B5EF4-FFF2-40B4-BE49-F238E27FC236}">
                <a16:creationId xmlns:a16="http://schemas.microsoft.com/office/drawing/2014/main" id="{DC497AF9-6699-5D08-745D-F3D2BA59B31A}"/>
              </a:ext>
            </a:extLst>
          </p:cNvPr>
          <p:cNvPicPr>
            <a:picLocks noChangeAspect="1"/>
          </p:cNvPicPr>
          <p:nvPr/>
        </p:nvPicPr>
        <p:blipFill>
          <a:blip r:embed="rId2"/>
          <a:stretch>
            <a:fillRect/>
          </a:stretch>
        </p:blipFill>
        <p:spPr>
          <a:xfrm>
            <a:off x="2986087" y="3522345"/>
            <a:ext cx="6065041" cy="3230401"/>
          </a:xfrm>
          <a:prstGeom prst="rect">
            <a:avLst/>
          </a:prstGeom>
        </p:spPr>
      </p:pic>
    </p:spTree>
    <p:extLst>
      <p:ext uri="{BB962C8B-B14F-4D97-AF65-F5344CB8AC3E}">
        <p14:creationId xmlns:p14="http://schemas.microsoft.com/office/powerpoint/2010/main" val="3475617093"/>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76DA122-7A82-69DB-B564-996EAEC57127}"/>
              </a:ext>
            </a:extLst>
          </p:cNvPr>
          <p:cNvSpPr>
            <a:spLocks noGrp="1"/>
          </p:cNvSpPr>
          <p:nvPr>
            <p:ph type="title"/>
          </p:nvPr>
        </p:nvSpPr>
        <p:spPr>
          <a:xfrm>
            <a:off x="838200" y="186532"/>
            <a:ext cx="10515600" cy="1408905"/>
          </a:xfrm>
        </p:spPr>
        <p:txBody>
          <a:bodyPr/>
          <a:lstStyle/>
          <a:p>
            <a:r>
              <a:rPr lang="pl-PL">
                <a:latin typeface="Amasis MT Pro Black"/>
                <a:cs typeface="Calibri Light"/>
              </a:rPr>
              <a:t>       </a:t>
            </a:r>
            <a:r>
              <a:rPr lang="pl-PL" sz="6000">
                <a:latin typeface="Amasis MT Pro Black"/>
                <a:cs typeface="Calibri Light"/>
              </a:rPr>
              <a:t>Władza</a:t>
            </a:r>
            <a:r>
              <a:rPr lang="pl-PL">
                <a:latin typeface="Amasis MT Pro Black"/>
                <a:cs typeface="Calibri Light"/>
              </a:rPr>
              <a:t> </a:t>
            </a:r>
            <a:r>
              <a:rPr lang="pl-PL" sz="6000">
                <a:latin typeface="Amasis MT Pro Black"/>
                <a:cs typeface="Calibri Light"/>
              </a:rPr>
              <a:t>wykonawcza</a:t>
            </a:r>
            <a:r>
              <a:rPr lang="pl-PL">
                <a:latin typeface="Amasis MT Pro Black"/>
                <a:cs typeface="Calibri Light"/>
              </a:rPr>
              <a:t> </a:t>
            </a:r>
          </a:p>
        </p:txBody>
      </p:sp>
      <p:sp>
        <p:nvSpPr>
          <p:cNvPr id="3" name="Symbol zastępczy zawartości 2">
            <a:extLst>
              <a:ext uri="{FF2B5EF4-FFF2-40B4-BE49-F238E27FC236}">
                <a16:creationId xmlns:a16="http://schemas.microsoft.com/office/drawing/2014/main" id="{5B766374-805B-EFA3-9106-8156904A1E03}"/>
              </a:ext>
            </a:extLst>
          </p:cNvPr>
          <p:cNvSpPr>
            <a:spLocks noGrp="1"/>
          </p:cNvSpPr>
          <p:nvPr>
            <p:ph idx="1"/>
          </p:nvPr>
        </p:nvSpPr>
        <p:spPr>
          <a:xfrm>
            <a:off x="814388" y="1432719"/>
            <a:ext cx="10539412" cy="5113337"/>
          </a:xfrm>
        </p:spPr>
        <p:txBody>
          <a:bodyPr vert="horz" lIns="91440" tIns="45720" rIns="91440" bIns="45720" rtlCol="0" anchor="t">
            <a:normAutofit/>
          </a:bodyPr>
          <a:lstStyle/>
          <a:p>
            <a:pPr marL="0" indent="0" algn="ctr">
              <a:buNone/>
            </a:pPr>
            <a:r>
              <a:rPr lang="pl-PL" dirty="0">
                <a:latin typeface="Amasis MT Pro Black"/>
                <a:ea typeface="+mn-lt"/>
                <a:cs typeface="+mn-lt"/>
              </a:rPr>
              <a:t> miała należeć do króla i Straży Praw, czyli rządu. W  jej skład wchodziło pięciu mianowanych przez monarchę  ministrów, którzy zajmowali się sprawami wewnętrznymi, edukacją, wojskiem, dyplomacją oraz skarbem. Do Straży Praw należał również prymas, który dodatkowo pełnił funkcję prezesa Komisji Edukacji Narodowej.</a:t>
            </a:r>
            <a:endParaRPr lang="pl-PL" dirty="0">
              <a:latin typeface="Amasis MT Pro Black"/>
              <a:cs typeface="Calibri" panose="020F0502020204030204"/>
            </a:endParaRPr>
          </a:p>
        </p:txBody>
      </p:sp>
      <p:pic>
        <p:nvPicPr>
          <p:cNvPr id="4" name="Obraz 4" descr="Obraz zawierający tekst&#10;&#10;Opis wygenerowany automatycznie">
            <a:extLst>
              <a:ext uri="{FF2B5EF4-FFF2-40B4-BE49-F238E27FC236}">
                <a16:creationId xmlns:a16="http://schemas.microsoft.com/office/drawing/2014/main" id="{3AE43347-9FFC-5DAE-3B0C-8C2BD0972933}"/>
              </a:ext>
            </a:extLst>
          </p:cNvPr>
          <p:cNvPicPr>
            <a:picLocks noChangeAspect="1"/>
          </p:cNvPicPr>
          <p:nvPr/>
        </p:nvPicPr>
        <p:blipFill>
          <a:blip r:embed="rId2"/>
          <a:stretch>
            <a:fillRect/>
          </a:stretch>
        </p:blipFill>
        <p:spPr>
          <a:xfrm>
            <a:off x="6109096" y="4217193"/>
            <a:ext cx="1838325" cy="2495550"/>
          </a:xfrm>
          <a:prstGeom prst="rect">
            <a:avLst/>
          </a:prstGeom>
        </p:spPr>
      </p:pic>
      <p:pic>
        <p:nvPicPr>
          <p:cNvPr id="5" name="Obraz 5">
            <a:extLst>
              <a:ext uri="{FF2B5EF4-FFF2-40B4-BE49-F238E27FC236}">
                <a16:creationId xmlns:a16="http://schemas.microsoft.com/office/drawing/2014/main" id="{3DD716F7-F39E-754D-8F6C-0C5E9FCDE456}"/>
              </a:ext>
            </a:extLst>
          </p:cNvPr>
          <p:cNvPicPr>
            <a:picLocks noChangeAspect="1"/>
          </p:cNvPicPr>
          <p:nvPr/>
        </p:nvPicPr>
        <p:blipFill>
          <a:blip r:embed="rId3"/>
          <a:stretch>
            <a:fillRect/>
          </a:stretch>
        </p:blipFill>
        <p:spPr>
          <a:xfrm>
            <a:off x="3300412" y="4545806"/>
            <a:ext cx="2495550" cy="1838325"/>
          </a:xfrm>
          <a:prstGeom prst="rect">
            <a:avLst/>
          </a:prstGeom>
        </p:spPr>
      </p:pic>
      <p:pic>
        <p:nvPicPr>
          <p:cNvPr id="6" name="Obraz 6" descr="Obraz zawierający tekst&#10;&#10;Opis wygenerowany automatycznie">
            <a:extLst>
              <a:ext uri="{FF2B5EF4-FFF2-40B4-BE49-F238E27FC236}">
                <a16:creationId xmlns:a16="http://schemas.microsoft.com/office/drawing/2014/main" id="{3D5AEA3E-883E-6571-A8C4-E86262D90D67}"/>
              </a:ext>
            </a:extLst>
          </p:cNvPr>
          <p:cNvPicPr>
            <a:picLocks noChangeAspect="1"/>
          </p:cNvPicPr>
          <p:nvPr/>
        </p:nvPicPr>
        <p:blipFill>
          <a:blip r:embed="rId4"/>
          <a:stretch>
            <a:fillRect/>
          </a:stretch>
        </p:blipFill>
        <p:spPr>
          <a:xfrm>
            <a:off x="809624" y="4433887"/>
            <a:ext cx="2238375" cy="2038350"/>
          </a:xfrm>
          <a:prstGeom prst="rect">
            <a:avLst/>
          </a:prstGeom>
        </p:spPr>
      </p:pic>
      <p:pic>
        <p:nvPicPr>
          <p:cNvPr id="7" name="Obraz 51">
            <a:extLst>
              <a:ext uri="{FF2B5EF4-FFF2-40B4-BE49-F238E27FC236}">
                <a16:creationId xmlns:a16="http://schemas.microsoft.com/office/drawing/2014/main" id="{DEF2848E-F066-F83A-46FE-37420F44CDDA}"/>
              </a:ext>
            </a:extLst>
          </p:cNvPr>
          <p:cNvPicPr>
            <a:picLocks noChangeAspect="1"/>
          </p:cNvPicPr>
          <p:nvPr/>
        </p:nvPicPr>
        <p:blipFill>
          <a:blip r:embed="rId5"/>
          <a:stretch>
            <a:fillRect/>
          </a:stretch>
        </p:blipFill>
        <p:spPr>
          <a:xfrm>
            <a:off x="8260556" y="4436269"/>
            <a:ext cx="3100387" cy="2057399"/>
          </a:xfrm>
          <a:prstGeom prst="rect">
            <a:avLst/>
          </a:prstGeom>
        </p:spPr>
      </p:pic>
    </p:spTree>
    <p:extLst>
      <p:ext uri="{BB962C8B-B14F-4D97-AF65-F5344CB8AC3E}">
        <p14:creationId xmlns:p14="http://schemas.microsoft.com/office/powerpoint/2010/main" val="2033158185"/>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17C21E-85A3-C999-05B7-0FE536814BC7}"/>
              </a:ext>
            </a:extLst>
          </p:cNvPr>
          <p:cNvSpPr>
            <a:spLocks noGrp="1"/>
          </p:cNvSpPr>
          <p:nvPr>
            <p:ph type="title"/>
          </p:nvPr>
        </p:nvSpPr>
        <p:spPr>
          <a:xfrm>
            <a:off x="6234330" y="803325"/>
            <a:ext cx="5314536" cy="1325563"/>
          </a:xfrm>
        </p:spPr>
        <p:txBody>
          <a:bodyPr vert="horz" lIns="91440" tIns="45720" rIns="91440" bIns="45720" rtlCol="0">
            <a:noAutofit/>
          </a:bodyPr>
          <a:lstStyle/>
          <a:p>
            <a:r>
              <a:rPr lang="pl-PL" sz="6000">
                <a:solidFill>
                  <a:schemeClr val="bg1"/>
                </a:solidFill>
                <a:latin typeface="Amasis MT Pro Black"/>
                <a:cs typeface="Calibri Light"/>
              </a:rPr>
              <a:t>   Władza sądownicza</a:t>
            </a:r>
            <a:endParaRPr lang="pl-PL" sz="6000">
              <a:solidFill>
                <a:schemeClr val="bg1"/>
              </a:solidFill>
              <a:latin typeface="Amasis MT Pro Black"/>
            </a:endParaRPr>
          </a:p>
        </p:txBody>
      </p:sp>
      <p:sp>
        <p:nvSpPr>
          <p:cNvPr id="32" name="Freeform: Shape 2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az 4" descr="Obraz zawierający łańcuch, akcesorium&#10;&#10;Opis wygenerowany automatycznie">
            <a:extLst>
              <a:ext uri="{FF2B5EF4-FFF2-40B4-BE49-F238E27FC236}">
                <a16:creationId xmlns:a16="http://schemas.microsoft.com/office/drawing/2014/main" id="{B70B210A-BBD3-2F8C-C8F5-78A7B9377BB0}"/>
              </a:ext>
            </a:extLst>
          </p:cNvPr>
          <p:cNvPicPr>
            <a:picLocks noChangeAspect="1"/>
          </p:cNvPicPr>
          <p:nvPr/>
        </p:nvPicPr>
        <p:blipFill rotWithShape="1">
          <a:blip r:embed="rId2"/>
          <a:srcRect l="5859" r="30103" b="-1"/>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Symbol zastępczy zawartości 2">
            <a:extLst>
              <a:ext uri="{FF2B5EF4-FFF2-40B4-BE49-F238E27FC236}">
                <a16:creationId xmlns:a16="http://schemas.microsoft.com/office/drawing/2014/main" id="{EDE2940F-8B41-D775-2944-FFBF2281709D}"/>
              </a:ext>
            </a:extLst>
          </p:cNvPr>
          <p:cNvSpPr>
            <a:spLocks noGrp="1"/>
          </p:cNvSpPr>
          <p:nvPr>
            <p:ph idx="1"/>
          </p:nvPr>
        </p:nvSpPr>
        <p:spPr>
          <a:xfrm>
            <a:off x="6234329" y="2552861"/>
            <a:ext cx="5314543" cy="3780733"/>
          </a:xfrm>
        </p:spPr>
        <p:txBody>
          <a:bodyPr vert="horz" lIns="91440" tIns="45720" rIns="91440" bIns="45720" rtlCol="0" anchor="t">
            <a:normAutofit lnSpcReduction="10000"/>
          </a:bodyPr>
          <a:lstStyle/>
          <a:p>
            <a:pPr marL="0" indent="0">
              <a:buNone/>
            </a:pPr>
            <a:r>
              <a:rPr lang="pl-PL">
                <a:latin typeface="Amasis MT Pro Black"/>
                <a:cs typeface="Calibri"/>
              </a:rPr>
              <a:t> </a:t>
            </a:r>
            <a:r>
              <a:rPr lang="pl-PL">
                <a:solidFill>
                  <a:schemeClr val="bg1">
                    <a:lumMod val="95000"/>
                    <a:lumOff val="5000"/>
                  </a:schemeClr>
                </a:solidFill>
                <a:latin typeface="Amasis MT Pro Black"/>
                <a:cs typeface="Calibri"/>
              </a:rPr>
              <a:t>Miała być niezależna od   organów władzy ustawodawczej i wykonawczej, </a:t>
            </a:r>
            <a:endParaRPr lang="pl-PL">
              <a:solidFill>
                <a:schemeClr val="bg1">
                  <a:lumMod val="95000"/>
                  <a:lumOff val="5000"/>
                </a:schemeClr>
              </a:solidFill>
              <a:latin typeface="Calibri" panose="020F0502020204030204"/>
              <a:cs typeface="Calibri"/>
            </a:endParaRPr>
          </a:p>
          <a:p>
            <a:pPr marL="0" indent="0">
              <a:buNone/>
            </a:pPr>
            <a:r>
              <a:rPr lang="pl-PL">
                <a:solidFill>
                  <a:schemeClr val="bg1">
                    <a:lumMod val="95000"/>
                    <a:lumOff val="5000"/>
                  </a:schemeClr>
                </a:solidFill>
                <a:latin typeface="Amasis MT Pro Black"/>
                <a:cs typeface="Calibri"/>
              </a:rPr>
              <a:t>a sądy zachowały charakter stanowy </a:t>
            </a:r>
            <a:r>
              <a:rPr lang="pl-PL" err="1">
                <a:solidFill>
                  <a:schemeClr val="bg1">
                    <a:lumMod val="95000"/>
                    <a:lumOff val="5000"/>
                  </a:schemeClr>
                </a:solidFill>
                <a:latin typeface="Amasis MT Pro Black"/>
                <a:cs typeface="Calibri"/>
              </a:rPr>
              <a:t>tzn.osobno</a:t>
            </a:r>
            <a:r>
              <a:rPr lang="pl-PL">
                <a:solidFill>
                  <a:schemeClr val="bg1">
                    <a:lumMod val="95000"/>
                    <a:lumOff val="5000"/>
                  </a:schemeClr>
                </a:solidFill>
                <a:latin typeface="Amasis MT Pro Black"/>
                <a:cs typeface="Calibri"/>
              </a:rPr>
              <a:t> byli sądzeni mieszczanie (sądy miejskie), szlachta (sądy ziemskie) i chłopi (sądy referendarskie)</a:t>
            </a:r>
            <a:endParaRPr lang="pl-PL">
              <a:solidFill>
                <a:schemeClr val="bg1">
                  <a:lumMod val="95000"/>
                  <a:lumOff val="5000"/>
                </a:schemeClr>
              </a:solidFill>
              <a:cs typeface="Calibri"/>
            </a:endParaRPr>
          </a:p>
          <a:p>
            <a:endParaRPr lang="pl-PL">
              <a:latin typeface="Amasis MT Pro Black"/>
              <a:cs typeface="Calibri"/>
            </a:endParaRPr>
          </a:p>
        </p:txBody>
      </p:sp>
    </p:spTree>
    <p:extLst>
      <p:ext uri="{BB962C8B-B14F-4D97-AF65-F5344CB8AC3E}">
        <p14:creationId xmlns:p14="http://schemas.microsoft.com/office/powerpoint/2010/main" val="4285711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1C357F9-7596-4FF7-EFE8-A0ECEA43C430}"/>
              </a:ext>
            </a:extLst>
          </p:cNvPr>
          <p:cNvSpPr>
            <a:spLocks noGrp="1"/>
          </p:cNvSpPr>
          <p:nvPr>
            <p:ph type="title"/>
          </p:nvPr>
        </p:nvSpPr>
        <p:spPr>
          <a:xfrm>
            <a:off x="180573" y="94333"/>
            <a:ext cx="10903725" cy="1373877"/>
          </a:xfrm>
        </p:spPr>
        <p:txBody>
          <a:bodyPr anchor="t">
            <a:noAutofit/>
          </a:bodyPr>
          <a:lstStyle/>
          <a:p>
            <a:pPr algn="r"/>
            <a:r>
              <a:rPr lang="pl-PL" sz="3200">
                <a:solidFill>
                  <a:srgbClr val="FF0000"/>
                </a:solidFill>
                <a:latin typeface="Amasis MT Pro Black"/>
                <a:cs typeface="Calibri Light"/>
              </a:rPr>
              <a:t>Najważniejsze postanowienia Konstytucji 3 Maja</a:t>
            </a:r>
          </a:p>
        </p:txBody>
      </p:sp>
      <p:sp>
        <p:nvSpPr>
          <p:cNvPr id="3" name="Symbol zastępczy zawartości 2">
            <a:extLst>
              <a:ext uri="{FF2B5EF4-FFF2-40B4-BE49-F238E27FC236}">
                <a16:creationId xmlns:a16="http://schemas.microsoft.com/office/drawing/2014/main" id="{9BCAC686-7C83-A36B-1F5F-93EA816A09E1}"/>
              </a:ext>
            </a:extLst>
          </p:cNvPr>
          <p:cNvSpPr>
            <a:spLocks noGrp="1"/>
          </p:cNvSpPr>
          <p:nvPr>
            <p:ph idx="1"/>
          </p:nvPr>
        </p:nvSpPr>
        <p:spPr>
          <a:xfrm>
            <a:off x="257762" y="1173834"/>
            <a:ext cx="11239612" cy="5462839"/>
          </a:xfrm>
        </p:spPr>
        <p:txBody>
          <a:bodyPr vert="horz" lIns="91440" tIns="45720" rIns="91440" bIns="45720" rtlCol="0" anchor="t">
            <a:noAutofit/>
          </a:bodyPr>
          <a:lstStyle/>
          <a:p>
            <a:r>
              <a:rPr lang="pl-PL" sz="1800" dirty="0">
                <a:latin typeface="Amasis MT Pro Black"/>
                <a:ea typeface="+mn-lt"/>
                <a:cs typeface="+mn-lt"/>
              </a:rPr>
              <a:t>Zniesienie: Liberum veto; uchwały tworzone przez Izbę poselską miały przechodzić większościowo.</a:t>
            </a:r>
          </a:p>
          <a:p>
            <a:r>
              <a:rPr lang="pl-PL" sz="1800" dirty="0">
                <a:latin typeface="Amasis MT Pro Black"/>
                <a:ea typeface="+mn-lt"/>
                <a:cs typeface="+mn-lt"/>
              </a:rPr>
              <a:t> Zniesienie podziału Rzeczpospolitej na Koronę i Wielkie Księstwo Litewskie (zaciśnięcie więzi). </a:t>
            </a:r>
          </a:p>
          <a:p>
            <a:r>
              <a:rPr lang="pl-PL" sz="1800" dirty="0">
                <a:latin typeface="Amasis MT Pro Black"/>
                <a:ea typeface="+mn-lt"/>
                <a:cs typeface="+mn-lt"/>
              </a:rPr>
              <a:t>Zniesienie wolnej elekcji; po śmierci Stanisława Poniatowskiego tron miał objąć dziedzicznie Fryderyk August </a:t>
            </a:r>
            <a:r>
              <a:rPr lang="pl-PL" sz="1800" dirty="0" err="1">
                <a:latin typeface="Amasis MT Pro Black"/>
                <a:ea typeface="+mn-lt"/>
                <a:cs typeface="+mn-lt"/>
              </a:rPr>
              <a:t>Wettyn</a:t>
            </a:r>
            <a:r>
              <a:rPr lang="pl-PL" sz="1800" dirty="0">
                <a:latin typeface="Amasis MT Pro Black"/>
                <a:ea typeface="+mn-lt"/>
                <a:cs typeface="+mn-lt"/>
              </a:rPr>
              <a:t>.</a:t>
            </a:r>
          </a:p>
          <a:p>
            <a:r>
              <a:rPr lang="pl-PL" sz="1800" dirty="0">
                <a:latin typeface="Amasis MT Pro Black"/>
                <a:ea typeface="+mn-lt"/>
                <a:cs typeface="+mn-lt"/>
              </a:rPr>
              <a:t> Zakazano zawiązywania konfederacji.</a:t>
            </a:r>
          </a:p>
          <a:p>
            <a:r>
              <a:rPr lang="pl-PL" sz="1800" dirty="0">
                <a:latin typeface="Amasis MT Pro Black"/>
                <a:ea typeface="+mn-lt"/>
                <a:cs typeface="+mn-lt"/>
              </a:rPr>
              <a:t> Zakazano posiadania prywatnych wojsk.</a:t>
            </a:r>
          </a:p>
          <a:p>
            <a:r>
              <a:rPr lang="pl-PL" sz="1800" dirty="0">
                <a:latin typeface="Amasis MT Pro Black"/>
                <a:ea typeface="+mn-lt"/>
                <a:cs typeface="+mn-lt"/>
              </a:rPr>
              <a:t> Sejm miał być zwoływany co 2 lata. Długość trwania miała wynosić 70 dni z możliwością przedłużenia do 100 dni. </a:t>
            </a:r>
          </a:p>
          <a:p>
            <a:r>
              <a:rPr lang="pl-PL" sz="1800" dirty="0">
                <a:latin typeface="Amasis MT Pro Black"/>
                <a:ea typeface="+mn-lt"/>
                <a:cs typeface="+mn-lt"/>
              </a:rPr>
              <a:t>Co 25 lat  zwoływany miał być sejm dla poprawy konstytucji, tzw. sejm konstytucyjny posiadał prawo zmienić dokument państwowy. Żaden inny sejm miał nie posiadać tego przywileju. Podczas jego trwania senat miał rolę jedynie rady starszych; pełnił funkcję doradczą. </a:t>
            </a:r>
          </a:p>
          <a:p>
            <a:r>
              <a:rPr lang="pl-PL" sz="1800" dirty="0">
                <a:latin typeface="Amasis MT Pro Black"/>
                <a:ea typeface="+mn-lt"/>
                <a:cs typeface="+mn-lt"/>
              </a:rPr>
              <a:t>Wprowadzenie organu władzy: Komisji Policji, sprawującej nadzór głównie nad miastami.</a:t>
            </a:r>
          </a:p>
          <a:p>
            <a:r>
              <a:rPr lang="pl-PL" sz="1800" dirty="0">
                <a:latin typeface="Amasis MT Pro Black"/>
                <a:ea typeface="+mn-lt"/>
                <a:cs typeface="+mn-lt"/>
              </a:rPr>
              <a:t>Ustanowienie katolicyzmu, jako religii panującej, przy równoczesnym zachowaniu tolerancji religijnej i wolności wyznania.</a:t>
            </a:r>
            <a:endParaRPr lang="pl-PL" sz="1800" dirty="0">
              <a:latin typeface="Amasis MT Pro Black"/>
            </a:endParaRPr>
          </a:p>
          <a:p>
            <a:endParaRPr lang="pl-PL" sz="1800" dirty="0">
              <a:latin typeface="Amasis MT Pro Black"/>
              <a:cs typeface="Calibri"/>
            </a:endParaRPr>
          </a:p>
        </p:txBody>
      </p:sp>
      <p:sp>
        <p:nvSpPr>
          <p:cNvPr id="19" name="Rectangle 18">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ymn Konstytucji 3 Maja">
            <a:hlinkClick r:id="" action="ppaction://media"/>
            <a:extLst>
              <a:ext uri="{FF2B5EF4-FFF2-40B4-BE49-F238E27FC236}">
                <a16:creationId xmlns:a16="http://schemas.microsoft.com/office/drawing/2014/main" id="{047558E4-F96F-4FC4-98EB-B65CEC84AB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0686" y="400271"/>
            <a:ext cx="406400" cy="406400"/>
          </a:xfrm>
          <a:prstGeom prst="rect">
            <a:avLst/>
          </a:prstGeom>
        </p:spPr>
      </p:pic>
    </p:spTree>
    <p:extLst>
      <p:ext uri="{BB962C8B-B14F-4D97-AF65-F5344CB8AC3E}">
        <p14:creationId xmlns:p14="http://schemas.microsoft.com/office/powerpoint/2010/main" val="2460965963"/>
      </p:ext>
    </p:extLst>
  </p:cSld>
  <p:clrMapOvr>
    <a:masterClrMapping/>
  </p:clrMapOvr>
  <mc:AlternateContent xmlns:mc="http://schemas.openxmlformats.org/markup-compatibility/2006">
    <mc:Choice xmlns:p14="http://schemas.microsoft.com/office/powerpoint/2010/main" Requires="p14">
      <p:transition spd="slow" p14:dur="3400" advClick="0" advTm="50000">
        <p14:reveal/>
      </p:transition>
    </mc:Choice>
    <mc:Fallback>
      <p:transition spd="slow" advClick="0" advTm="5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FCD586C-0DFC-4FCC-0FCC-F552B3693AA3}"/>
              </a:ext>
            </a:extLst>
          </p:cNvPr>
          <p:cNvSpPr>
            <a:spLocks noGrp="1"/>
          </p:cNvSpPr>
          <p:nvPr>
            <p:ph type="title"/>
          </p:nvPr>
        </p:nvSpPr>
        <p:spPr>
          <a:xfrm>
            <a:off x="1149716" y="499397"/>
            <a:ext cx="5929422" cy="1640180"/>
          </a:xfrm>
        </p:spPr>
        <p:txBody>
          <a:bodyPr anchor="b">
            <a:normAutofit/>
          </a:bodyPr>
          <a:lstStyle/>
          <a:p>
            <a:r>
              <a:rPr lang="pl-PL" sz="3100">
                <a:solidFill>
                  <a:srgbClr val="FF0000"/>
                </a:solidFill>
                <a:latin typeface="Amasis MT Pro Black"/>
                <a:cs typeface="Calibri Light"/>
              </a:rPr>
              <a:t>Postanowienia Konstytucji 3 maja związane  z mieszczaństwem</a:t>
            </a:r>
          </a:p>
        </p:txBody>
      </p:sp>
      <p:sp>
        <p:nvSpPr>
          <p:cNvPr id="3" name="Symbol zastępczy zawartości 2">
            <a:extLst>
              <a:ext uri="{FF2B5EF4-FFF2-40B4-BE49-F238E27FC236}">
                <a16:creationId xmlns:a16="http://schemas.microsoft.com/office/drawing/2014/main" id="{BA83B369-B35F-149A-519C-9772D4EF0F81}"/>
              </a:ext>
            </a:extLst>
          </p:cNvPr>
          <p:cNvSpPr>
            <a:spLocks noGrp="1"/>
          </p:cNvSpPr>
          <p:nvPr>
            <p:ph idx="1"/>
          </p:nvPr>
        </p:nvSpPr>
        <p:spPr>
          <a:xfrm>
            <a:off x="1149717" y="2423821"/>
            <a:ext cx="5929422" cy="3519780"/>
          </a:xfrm>
        </p:spPr>
        <p:txBody>
          <a:bodyPr vert="horz" lIns="91440" tIns="45720" rIns="91440" bIns="45720" rtlCol="0" anchor="t">
            <a:normAutofit fontScale="92500" lnSpcReduction="10000"/>
          </a:bodyPr>
          <a:lstStyle/>
          <a:p>
            <a:r>
              <a:rPr lang="pl-PL" sz="2000">
                <a:latin typeface="Amasis MT Pro Black"/>
                <a:ea typeface="+mn-lt"/>
                <a:cs typeface="+mn-lt"/>
              </a:rPr>
              <a:t>potwierdzenie przywilejów mieszczańskich nadanych w akcie prawnym z 18 kwietnia 1791 roku. Według tego aktu, mieszczanie mieli  mieć prawo do bezpieczeństwa osobistego, posiadania majątków ziemskich, prawo zajmowania stanowisk oficerskich i stanowisk w administracji publicznej a także prawo nabywania szlachectwa, </a:t>
            </a:r>
          </a:p>
          <a:p>
            <a:r>
              <a:rPr lang="pl-PL" sz="2000">
                <a:latin typeface="Amasis MT Pro Black"/>
                <a:ea typeface="+mn-lt"/>
                <a:cs typeface="+mn-lt"/>
              </a:rPr>
              <a:t>możliwość wysłania przez miasta na Sejm 24 plenipotentów jako swoich przedstawicieli, którzy mogli mieć głos w sprawach dotyczących miast, </a:t>
            </a:r>
          </a:p>
          <a:p>
            <a:pPr marL="0" indent="0">
              <a:buNone/>
            </a:pPr>
            <a:r>
              <a:rPr lang="pl-PL" sz="2000">
                <a:latin typeface="Amasis MT Pro Black"/>
                <a:ea typeface="+mn-lt"/>
                <a:cs typeface="+mn-lt"/>
              </a:rPr>
              <a:t>  </a:t>
            </a:r>
            <a:endParaRPr lang="pl-PL" sz="2000">
              <a:latin typeface="Amasis MT Pro Black"/>
              <a:cs typeface="Calibri"/>
            </a:endParaRPr>
          </a:p>
        </p:txBody>
      </p:sp>
      <p:pic>
        <p:nvPicPr>
          <p:cNvPr id="16" name="Obraz 16" descr="Obraz zawierający tekst&#10;&#10;Opis wygenerowany automatycznie">
            <a:extLst>
              <a:ext uri="{FF2B5EF4-FFF2-40B4-BE49-F238E27FC236}">
                <a16:creationId xmlns:a16="http://schemas.microsoft.com/office/drawing/2014/main" id="{BB82CC5E-32E5-ED46-E019-4CC503C14B9B}"/>
              </a:ext>
            </a:extLst>
          </p:cNvPr>
          <p:cNvPicPr>
            <a:picLocks noChangeAspect="1"/>
          </p:cNvPicPr>
          <p:nvPr/>
        </p:nvPicPr>
        <p:blipFill>
          <a:blip r:embed="rId2"/>
          <a:stretch>
            <a:fillRect/>
          </a:stretch>
        </p:blipFill>
        <p:spPr>
          <a:xfrm>
            <a:off x="7555831" y="997325"/>
            <a:ext cx="4025464" cy="5362995"/>
          </a:xfrm>
          <a:prstGeom prst="rect">
            <a:avLst/>
          </a:prstGeom>
        </p:spPr>
      </p:pic>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ole tekstowe 16">
            <a:extLst>
              <a:ext uri="{FF2B5EF4-FFF2-40B4-BE49-F238E27FC236}">
                <a16:creationId xmlns:a16="http://schemas.microsoft.com/office/drawing/2014/main" id="{83DD9A7B-7455-8643-CE90-35E7781FB755}"/>
              </a:ext>
            </a:extLst>
          </p:cNvPr>
          <p:cNvSpPr txBox="1"/>
          <p:nvPr/>
        </p:nvSpPr>
        <p:spPr>
          <a:xfrm>
            <a:off x="7653337" y="-2380"/>
            <a:ext cx="39814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err="1"/>
              <a:t>Początkowa</a:t>
            </a:r>
            <a:r>
              <a:rPr lang="en-US" i="1" dirty="0"/>
              <a:t> </a:t>
            </a:r>
            <a:r>
              <a:rPr lang="en-US" i="1" dirty="0" err="1"/>
              <a:t>strona</a:t>
            </a:r>
            <a:r>
              <a:rPr lang="en-US" i="1" dirty="0"/>
              <a:t> </a:t>
            </a:r>
            <a:r>
              <a:rPr lang="en-US" i="1" dirty="0" err="1"/>
              <a:t>jednego</a:t>
            </a:r>
            <a:r>
              <a:rPr lang="en-US" i="1" dirty="0"/>
              <a:t> z </a:t>
            </a:r>
            <a:r>
              <a:rPr lang="en-US" i="1" dirty="0" err="1"/>
              <a:t>pierwszych</a:t>
            </a:r>
            <a:r>
              <a:rPr lang="en-US" i="1" dirty="0"/>
              <a:t> </a:t>
            </a:r>
            <a:r>
              <a:rPr lang="pl-PL" i="1" dirty="0"/>
              <a:t>       </a:t>
            </a:r>
            <a:r>
              <a:rPr lang="en-US" i="1" dirty="0" err="1"/>
              <a:t>wydań</a:t>
            </a:r>
            <a:r>
              <a:rPr lang="en-US" i="1" dirty="0"/>
              <a:t> </a:t>
            </a:r>
            <a:r>
              <a:rPr lang="en-US" i="1" dirty="0" err="1"/>
              <a:t>Konstytucji</a:t>
            </a:r>
            <a:r>
              <a:rPr lang="en-US" i="1" dirty="0"/>
              <a:t> 3 </a:t>
            </a:r>
            <a:r>
              <a:rPr lang="en-US" i="1" dirty="0" err="1"/>
              <a:t>maja</a:t>
            </a:r>
            <a:endParaRPr lang="pl-PL" dirty="0"/>
          </a:p>
          <a:p>
            <a:pPr algn="ctr"/>
            <a:r>
              <a:rPr lang="en-US" i="1" dirty="0"/>
              <a:t> </a:t>
            </a:r>
            <a:r>
              <a:rPr lang="pl-PL" i="1" dirty="0"/>
              <a:t>     </a:t>
            </a:r>
            <a:r>
              <a:rPr lang="en-US" i="1" dirty="0"/>
              <a:t>(</a:t>
            </a:r>
            <a:r>
              <a:rPr lang="en-US" i="1" dirty="0" err="1"/>
              <a:t>druk</a:t>
            </a:r>
            <a:r>
              <a:rPr lang="en-US" i="1" dirty="0"/>
              <a:t>. </a:t>
            </a:r>
            <a:r>
              <a:rPr lang="en-US" i="1" dirty="0" err="1"/>
              <a:t>Michał</a:t>
            </a:r>
            <a:r>
              <a:rPr lang="en-US" i="1" dirty="0"/>
              <a:t> </a:t>
            </a:r>
            <a:r>
              <a:rPr lang="en-US" i="1" dirty="0" err="1"/>
              <a:t>Gröll</a:t>
            </a:r>
            <a:r>
              <a:rPr lang="en-US" i="1" dirty="0"/>
              <a:t>, 1791 r.)</a:t>
            </a:r>
            <a:r>
              <a:rPr lang="en-US" dirty="0"/>
              <a:t>.</a:t>
            </a:r>
          </a:p>
        </p:txBody>
      </p:sp>
    </p:spTree>
    <p:extLst>
      <p:ext uri="{BB962C8B-B14F-4D97-AF65-F5344CB8AC3E}">
        <p14:creationId xmlns:p14="http://schemas.microsoft.com/office/powerpoint/2010/main" val="2343065590"/>
      </p:ext>
    </p:extLst>
  </p:cSld>
  <p:clrMapOvr>
    <a:masterClrMapping/>
  </p:clrMapOvr>
  <mc:AlternateContent xmlns:mc="http://schemas.openxmlformats.org/markup-compatibility/2006">
    <mc:Choice xmlns:p14="http://schemas.microsoft.com/office/powerpoint/2010/main" Requires="p14">
      <p:transition spd="slow" p14:dur="3400" advClick="0" advTm="33000">
        <p14:reveal/>
      </p:transition>
    </mc:Choice>
    <mc:Fallback>
      <p:transition spd="slow" advClick="0" advTm="3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F391C6-93B1-0785-B438-C183BBD5C11D}"/>
              </a:ext>
            </a:extLst>
          </p:cNvPr>
          <p:cNvSpPr>
            <a:spLocks noGrp="1"/>
          </p:cNvSpPr>
          <p:nvPr>
            <p:ph type="title"/>
          </p:nvPr>
        </p:nvSpPr>
        <p:spPr>
          <a:xfrm>
            <a:off x="445294" y="186532"/>
            <a:ext cx="11349037" cy="1527968"/>
          </a:xfrm>
        </p:spPr>
        <p:txBody>
          <a:bodyPr>
            <a:normAutofit fontScale="90000"/>
          </a:bodyPr>
          <a:lstStyle/>
          <a:p>
            <a:r>
              <a:rPr lang="pl-PL" dirty="0">
                <a:latin typeface="Amasis MT Pro Black"/>
                <a:cs typeface="Calibri Light"/>
              </a:rPr>
              <a:t>             Twórcy Konstytucji 3 Maja:</a:t>
            </a:r>
            <a:br>
              <a:rPr lang="pl-PL" dirty="0">
                <a:latin typeface="Amasis MT Pro Black"/>
                <a:cs typeface="Calibri Light"/>
              </a:rPr>
            </a:br>
            <a:r>
              <a:rPr lang="pl-PL" sz="2400" dirty="0">
                <a:latin typeface="Amasis MT Pro Black"/>
                <a:cs typeface="Calibri Light"/>
              </a:rPr>
              <a:t>Hugo Kołłątaj, Stanisław Małachowski, Stanisław Staszic, Ignacy Potocki</a:t>
            </a:r>
            <a:br>
              <a:rPr lang="pl-PL" sz="2400" dirty="0">
                <a:latin typeface="Amasis MT Pro Black"/>
                <a:cs typeface="Calibri Light"/>
              </a:rPr>
            </a:br>
            <a:r>
              <a:rPr lang="pl-PL" sz="2400" dirty="0">
                <a:latin typeface="Amasis MT Pro Black"/>
                <a:cs typeface="Calibri Light"/>
              </a:rPr>
              <a:t>król Stanisław August Poniatowski, Julian Ursyn Niemcewicz, </a:t>
            </a:r>
            <a:r>
              <a:rPr lang="pl-PL" sz="2400" dirty="0" err="1">
                <a:latin typeface="Amasis MT Pro Black"/>
                <a:cs typeface="Calibri Light"/>
              </a:rPr>
              <a:t>Scipione</a:t>
            </a:r>
            <a:r>
              <a:rPr lang="pl-PL" sz="2400" dirty="0">
                <a:latin typeface="Amasis MT Pro Black"/>
                <a:cs typeface="Calibri Light"/>
              </a:rPr>
              <a:t> </a:t>
            </a:r>
            <a:r>
              <a:rPr lang="pl-PL" sz="2400" dirty="0" err="1">
                <a:latin typeface="Amasis MT Pro Black"/>
                <a:cs typeface="Calibri Light"/>
              </a:rPr>
              <a:t>Piattoli</a:t>
            </a:r>
            <a:endParaRPr lang="pl-PL" sz="2400" dirty="0">
              <a:latin typeface="Amasis MT Pro Black"/>
              <a:cs typeface="Calibri Light"/>
            </a:endParaRPr>
          </a:p>
        </p:txBody>
      </p:sp>
      <p:pic>
        <p:nvPicPr>
          <p:cNvPr id="4" name="Obraz 4" descr="Obraz zawierający tekst, osoba, wewnątrz, computer&#10;&#10;Opis wygenerowany automatycznie">
            <a:extLst>
              <a:ext uri="{FF2B5EF4-FFF2-40B4-BE49-F238E27FC236}">
                <a16:creationId xmlns:a16="http://schemas.microsoft.com/office/drawing/2014/main" id="{8FB22170-3F81-09D8-31F4-EEC02B38F93A}"/>
              </a:ext>
            </a:extLst>
          </p:cNvPr>
          <p:cNvPicPr>
            <a:picLocks noGrp="1" noChangeAspect="1"/>
          </p:cNvPicPr>
          <p:nvPr>
            <p:ph idx="1"/>
          </p:nvPr>
        </p:nvPicPr>
        <p:blipFill>
          <a:blip r:embed="rId2"/>
          <a:stretch>
            <a:fillRect/>
          </a:stretch>
        </p:blipFill>
        <p:spPr>
          <a:xfrm>
            <a:off x="842962" y="1858170"/>
            <a:ext cx="1921670" cy="2381252"/>
          </a:xfrm>
        </p:spPr>
      </p:pic>
      <p:pic>
        <p:nvPicPr>
          <p:cNvPr id="5" name="Obraz 5" descr="Obraz zawierający tekst&#10;&#10;Opis wygenerowany automatycznie">
            <a:extLst>
              <a:ext uri="{FF2B5EF4-FFF2-40B4-BE49-F238E27FC236}">
                <a16:creationId xmlns:a16="http://schemas.microsoft.com/office/drawing/2014/main" id="{B1120DD2-67E7-076D-750C-92A0C9044CF9}"/>
              </a:ext>
            </a:extLst>
          </p:cNvPr>
          <p:cNvPicPr>
            <a:picLocks noChangeAspect="1"/>
          </p:cNvPicPr>
          <p:nvPr/>
        </p:nvPicPr>
        <p:blipFill>
          <a:blip r:embed="rId3"/>
          <a:stretch>
            <a:fillRect/>
          </a:stretch>
        </p:blipFill>
        <p:spPr>
          <a:xfrm>
            <a:off x="3459956" y="1890713"/>
            <a:ext cx="1914524" cy="2457450"/>
          </a:xfrm>
          <a:prstGeom prst="rect">
            <a:avLst/>
          </a:prstGeom>
        </p:spPr>
      </p:pic>
      <p:pic>
        <p:nvPicPr>
          <p:cNvPr id="6" name="Obraz 6" descr="Obraz zawierający tekst&#10;&#10;Opis wygenerowany automatycznie">
            <a:extLst>
              <a:ext uri="{FF2B5EF4-FFF2-40B4-BE49-F238E27FC236}">
                <a16:creationId xmlns:a16="http://schemas.microsoft.com/office/drawing/2014/main" id="{B0BD89BF-C4EE-2AE5-DAF9-628ABC6B2539}"/>
              </a:ext>
            </a:extLst>
          </p:cNvPr>
          <p:cNvPicPr>
            <a:picLocks noChangeAspect="1"/>
          </p:cNvPicPr>
          <p:nvPr/>
        </p:nvPicPr>
        <p:blipFill>
          <a:blip r:embed="rId4"/>
          <a:stretch>
            <a:fillRect/>
          </a:stretch>
        </p:blipFill>
        <p:spPr>
          <a:xfrm>
            <a:off x="5974556" y="1712588"/>
            <a:ext cx="2707482" cy="2813700"/>
          </a:xfrm>
          <a:prstGeom prst="rect">
            <a:avLst/>
          </a:prstGeom>
        </p:spPr>
      </p:pic>
      <p:pic>
        <p:nvPicPr>
          <p:cNvPr id="7" name="Obraz 7">
            <a:extLst>
              <a:ext uri="{FF2B5EF4-FFF2-40B4-BE49-F238E27FC236}">
                <a16:creationId xmlns:a16="http://schemas.microsoft.com/office/drawing/2014/main" id="{FCF83EB7-8E63-637A-F175-72EC73DD49D5}"/>
              </a:ext>
            </a:extLst>
          </p:cNvPr>
          <p:cNvPicPr>
            <a:picLocks noChangeAspect="1"/>
          </p:cNvPicPr>
          <p:nvPr/>
        </p:nvPicPr>
        <p:blipFill>
          <a:blip r:embed="rId5"/>
          <a:stretch>
            <a:fillRect/>
          </a:stretch>
        </p:blipFill>
        <p:spPr>
          <a:xfrm>
            <a:off x="9327356" y="1871662"/>
            <a:ext cx="1943100" cy="2352675"/>
          </a:xfrm>
          <a:prstGeom prst="rect">
            <a:avLst/>
          </a:prstGeom>
        </p:spPr>
      </p:pic>
      <p:pic>
        <p:nvPicPr>
          <p:cNvPr id="8" name="Obraz 8" descr="Obraz zawierający osoba&#10;&#10;Opis wygenerowany automatycznie">
            <a:extLst>
              <a:ext uri="{FF2B5EF4-FFF2-40B4-BE49-F238E27FC236}">
                <a16:creationId xmlns:a16="http://schemas.microsoft.com/office/drawing/2014/main" id="{F3302CDD-BA01-F8D4-6443-ED5CD9E68462}"/>
              </a:ext>
            </a:extLst>
          </p:cNvPr>
          <p:cNvPicPr>
            <a:picLocks noChangeAspect="1"/>
          </p:cNvPicPr>
          <p:nvPr/>
        </p:nvPicPr>
        <p:blipFill>
          <a:blip r:embed="rId6"/>
          <a:stretch>
            <a:fillRect/>
          </a:stretch>
        </p:blipFill>
        <p:spPr>
          <a:xfrm>
            <a:off x="1454945" y="4331495"/>
            <a:ext cx="2066924" cy="2469354"/>
          </a:xfrm>
          <a:prstGeom prst="rect">
            <a:avLst/>
          </a:prstGeom>
        </p:spPr>
      </p:pic>
      <p:pic>
        <p:nvPicPr>
          <p:cNvPr id="9" name="Obraz 9" descr="Obraz zawierający tekst, osoba, wewnątrz&#10;&#10;Opis wygenerowany automatycznie">
            <a:extLst>
              <a:ext uri="{FF2B5EF4-FFF2-40B4-BE49-F238E27FC236}">
                <a16:creationId xmlns:a16="http://schemas.microsoft.com/office/drawing/2014/main" id="{9FF23860-BF4E-5648-D683-14B46974EBC0}"/>
              </a:ext>
            </a:extLst>
          </p:cNvPr>
          <p:cNvPicPr>
            <a:picLocks noChangeAspect="1"/>
          </p:cNvPicPr>
          <p:nvPr/>
        </p:nvPicPr>
        <p:blipFill>
          <a:blip r:embed="rId7"/>
          <a:stretch>
            <a:fillRect/>
          </a:stretch>
        </p:blipFill>
        <p:spPr>
          <a:xfrm>
            <a:off x="4998243" y="4291213"/>
            <a:ext cx="2076451" cy="2526104"/>
          </a:xfrm>
          <a:prstGeom prst="rect">
            <a:avLst/>
          </a:prstGeom>
        </p:spPr>
      </p:pic>
      <p:pic>
        <p:nvPicPr>
          <p:cNvPr id="10" name="Obraz 10" descr="Obraz zawierający tekst, osoba&#10;&#10;Opis wygenerowany automatycznie">
            <a:extLst>
              <a:ext uri="{FF2B5EF4-FFF2-40B4-BE49-F238E27FC236}">
                <a16:creationId xmlns:a16="http://schemas.microsoft.com/office/drawing/2014/main" id="{BE7FA128-1216-7554-600E-47BFA303FF3C}"/>
              </a:ext>
            </a:extLst>
          </p:cNvPr>
          <p:cNvPicPr>
            <a:picLocks noChangeAspect="1"/>
          </p:cNvPicPr>
          <p:nvPr/>
        </p:nvPicPr>
        <p:blipFill>
          <a:blip r:embed="rId8"/>
          <a:stretch>
            <a:fillRect/>
          </a:stretch>
        </p:blipFill>
        <p:spPr>
          <a:xfrm>
            <a:off x="8062912" y="4069556"/>
            <a:ext cx="2233612" cy="2731294"/>
          </a:xfrm>
          <a:prstGeom prst="rect">
            <a:avLst/>
          </a:prstGeom>
        </p:spPr>
      </p:pic>
    </p:spTree>
    <p:extLst>
      <p:ext uri="{BB962C8B-B14F-4D97-AF65-F5344CB8AC3E}">
        <p14:creationId xmlns:p14="http://schemas.microsoft.com/office/powerpoint/2010/main" val="3151026355"/>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1288</Words>
  <Application>Microsoft Office PowerPoint</Application>
  <PresentationFormat>Panoramiczny</PresentationFormat>
  <Paragraphs>63</Paragraphs>
  <Slides>17</Slides>
  <Notes>0</Notes>
  <HiddenSlides>0</HiddenSlides>
  <MMClips>2</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17</vt:i4>
      </vt:variant>
    </vt:vector>
  </HeadingPairs>
  <TitlesOfParts>
    <vt:vector size="23" baseType="lpstr">
      <vt:lpstr>Amasis MT Pro Black</vt:lpstr>
      <vt:lpstr>Arial</vt:lpstr>
      <vt:lpstr>Calibri</vt:lpstr>
      <vt:lpstr>Calibri Light</vt:lpstr>
      <vt:lpstr>Noto Serif</vt:lpstr>
      <vt:lpstr>Motyw pakietu Office</vt:lpstr>
      <vt:lpstr>Prezentacja programu PowerPoint</vt:lpstr>
      <vt:lpstr>Prezentacja programu PowerPoint</vt:lpstr>
      <vt:lpstr>Prezentacja programu PowerPoint</vt:lpstr>
      <vt:lpstr>Władza ustawodawcza</vt:lpstr>
      <vt:lpstr>       Władza wykonawcza </vt:lpstr>
      <vt:lpstr>   Władza sądownicza</vt:lpstr>
      <vt:lpstr>Najważniejsze postanowienia Konstytucji 3 Maja</vt:lpstr>
      <vt:lpstr>Postanowienia Konstytucji 3 maja związane  z mieszczaństwem</vt:lpstr>
      <vt:lpstr>             Twórcy Konstytucji 3 Maja: Hugo Kołłątaj, Stanisław Małachowski, Stanisław Staszic, Ignacy Potocki król Stanisław August Poniatowski, Julian Ursyn Niemcewicz, Scipione Piattoli</vt:lpstr>
      <vt:lpstr>   Walka w obronie Konstytucji 3 Maja</vt:lpstr>
      <vt:lpstr>Historia obchodów   Święta Narodowego Trzeciego Maja</vt:lpstr>
      <vt:lpstr>Prezentacja programu PowerPoint</vt:lpstr>
      <vt:lpstr>Prezentacja programu PowerPoint</vt:lpstr>
      <vt:lpstr>HISTORIA POLSKICH BARW NARODOWYCH</vt:lpstr>
      <vt:lpstr>       Flaga z godłem-kiedy jest używana?</vt:lpstr>
      <vt:lpstr>        Czym dokładnie jest polska flaga?</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E.Zatoń</dc:creator>
  <cp:lastModifiedBy>Zatoń Edyta</cp:lastModifiedBy>
  <cp:revision>331</cp:revision>
  <dcterms:created xsi:type="dcterms:W3CDTF">2022-04-18T18:53:12Z</dcterms:created>
  <dcterms:modified xsi:type="dcterms:W3CDTF">2022-04-20T18:05:21Z</dcterms:modified>
</cp:coreProperties>
</file>