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5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12192000"/>
  <p:notesSz cx="6858000" cy="9144000"/>
  <p:embeddedFontLst>
    <p:embeddedFont>
      <p:font typeface="Century Schoolbook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9" roundtripDataSignature="AMtx7mjEM8COiE01xn8BleKlxBeohQcw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font" Target="fonts/CenturySchoolbook-regular.fntdata"/><Relationship Id="rId14" Type="http://schemas.openxmlformats.org/officeDocument/2006/relationships/slide" Target="slides/slide9.xml"/><Relationship Id="rId17" Type="http://schemas.openxmlformats.org/officeDocument/2006/relationships/font" Target="fonts/CenturySchoolbook-italic.fntdata"/><Relationship Id="rId16" Type="http://schemas.openxmlformats.org/officeDocument/2006/relationships/font" Target="fonts/CenturySchoolbook-bold.fntdata"/><Relationship Id="rId5" Type="http://schemas.openxmlformats.org/officeDocument/2006/relationships/notesMaster" Target="notesMasters/notesMaster1.xml"/><Relationship Id="rId19" Type="http://customschemas.google.com/relationships/presentationmetadata" Target="metadata"/><Relationship Id="rId6" Type="http://schemas.openxmlformats.org/officeDocument/2006/relationships/slide" Target="slides/slide1.xml"/><Relationship Id="rId18" Type="http://schemas.openxmlformats.org/officeDocument/2006/relationships/font" Target="fonts/CenturySchoolbook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pl-P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5" name="Google Shape;105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2" name="Google Shape;112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9" name="Google Shape;11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6" name="Google Shape;12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3" name="Google Shape;13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0" name="Google Shape;140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0" name="Google Shape;150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8" name="Google Shape;158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5" name="Google Shape;165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ajd tytułowy" showMasterSp="0" type="title">
  <p:cSld name="TITLE">
    <p:bg>
      <p:bgPr>
        <a:solidFill>
          <a:srgbClr val="343437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3"/>
          <p:cNvSpPr txBox="1"/>
          <p:nvPr>
            <p:ph type="ctrTitle"/>
          </p:nvPr>
        </p:nvSpPr>
        <p:spPr>
          <a:xfrm>
            <a:off x="1261872" y="758952"/>
            <a:ext cx="9418320" cy="40416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entury Schoolbook"/>
              <a:buNone/>
              <a:defRPr sz="7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3"/>
          <p:cNvSpPr txBox="1"/>
          <p:nvPr>
            <p:ph idx="1" type="subTitle"/>
          </p:nvPr>
        </p:nvSpPr>
        <p:spPr>
          <a:xfrm>
            <a:off x="1261872" y="4800600"/>
            <a:ext cx="9418320" cy="1691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  <a:defRPr sz="2200">
                <a:solidFill>
                  <a:srgbClr val="BFBFBF"/>
                </a:solidFill>
              </a:defRPr>
            </a:lvl1pPr>
            <a:lvl2pPr lvl="1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9" name="Google Shape;19;p13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F7F7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3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3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22" name="Google Shape;22;p13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az z podpisem" type="picTx">
  <p:cSld name="PICTURE_WITH_CAPTION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1"/>
          <p:cNvSpPr txBox="1"/>
          <p:nvPr>
            <p:ph type="title"/>
          </p:nvPr>
        </p:nvSpPr>
        <p:spPr>
          <a:xfrm>
            <a:off x="914400" y="5257800"/>
            <a:ext cx="9982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Schoolbook"/>
              <a:buNone/>
              <a:defRPr b="0" sz="2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1"/>
          <p:cNvSpPr/>
          <p:nvPr>
            <p:ph idx="2" type="pic"/>
          </p:nvPr>
        </p:nvSpPr>
        <p:spPr>
          <a:xfrm>
            <a:off x="0" y="0"/>
            <a:ext cx="11292840" cy="51289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86" name="Google Shape;86;p21"/>
          <p:cNvSpPr txBox="1"/>
          <p:nvPr>
            <p:ph idx="1" type="body"/>
          </p:nvPr>
        </p:nvSpPr>
        <p:spPr>
          <a:xfrm>
            <a:off x="914400" y="6108589"/>
            <a:ext cx="9982200" cy="5970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40"/>
              <a:buNone/>
              <a:defRPr sz="1300">
                <a:solidFill>
                  <a:srgbClr val="D8D8D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87" name="Google Shape;87;p21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1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1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i tekst pionowy" type="vertTx">
  <p:cSld name="VERTICAL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2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2"/>
          <p:cNvSpPr txBox="1"/>
          <p:nvPr>
            <p:ph idx="1" type="body"/>
          </p:nvPr>
        </p:nvSpPr>
        <p:spPr>
          <a:xfrm rot="5400000">
            <a:off x="3383884" y="-293212"/>
            <a:ext cx="4351337" cy="8595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93" name="Google Shape;93;p22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2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2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pionowy i tekst" type="vertTitleAndTx">
  <p:cSld name="VERTICAL_TITLE_AND_VERTICAL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3"/>
          <p:cNvSpPr txBox="1"/>
          <p:nvPr>
            <p:ph type="title"/>
          </p:nvPr>
        </p:nvSpPr>
        <p:spPr>
          <a:xfrm rot="5400000">
            <a:off x="6938169" y="2091531"/>
            <a:ext cx="5897562" cy="247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3"/>
          <p:cNvSpPr txBox="1"/>
          <p:nvPr>
            <p:ph idx="1" type="body"/>
          </p:nvPr>
        </p:nvSpPr>
        <p:spPr>
          <a:xfrm rot="5400000">
            <a:off x="1680369" y="-537369"/>
            <a:ext cx="5897562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99" name="Google Shape;99;p23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3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3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i zawartość" type="obj">
  <p:cSld name="OBJEC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4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4"/>
          <p:cNvSpPr txBox="1"/>
          <p:nvPr>
            <p:ph idx="1" type="body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33" name="Google Shape;33;p14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4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4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ajd tytułowy" showMasterSp="0" type="title">
  <p:cSld name="TITLE">
    <p:bg>
      <p:bgPr>
        <a:solidFill>
          <a:srgbClr val="343437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 txBox="1"/>
          <p:nvPr>
            <p:ph type="ctrTitle"/>
          </p:nvPr>
        </p:nvSpPr>
        <p:spPr>
          <a:xfrm>
            <a:off x="1261872" y="758952"/>
            <a:ext cx="9418320" cy="40416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entury Schoolbook"/>
              <a:buNone/>
              <a:defRPr sz="7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2"/>
          <p:cNvSpPr txBox="1"/>
          <p:nvPr>
            <p:ph idx="1" type="subTitle"/>
          </p:nvPr>
        </p:nvSpPr>
        <p:spPr>
          <a:xfrm>
            <a:off x="1261872" y="4800600"/>
            <a:ext cx="9418320" cy="1691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  <a:defRPr sz="2200">
                <a:solidFill>
                  <a:srgbClr val="BFBFBF"/>
                </a:solidFill>
              </a:defRPr>
            </a:lvl1pPr>
            <a:lvl2pPr lvl="1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9" name="Google Shape;39;p12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F7F7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2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2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42" name="Google Shape;42;p12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główek sekcji" type="secHead">
  <p:cSld name="SECTION_HEAD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5"/>
          <p:cNvSpPr txBox="1"/>
          <p:nvPr>
            <p:ph type="title"/>
          </p:nvPr>
        </p:nvSpPr>
        <p:spPr>
          <a:xfrm>
            <a:off x="1261872" y="758952"/>
            <a:ext cx="9418320" cy="40416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entury Schoolbook"/>
              <a:buNone/>
              <a:defRPr b="0" sz="7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5"/>
          <p:cNvSpPr txBox="1"/>
          <p:nvPr>
            <p:ph idx="1" type="body"/>
          </p:nvPr>
        </p:nvSpPr>
        <p:spPr>
          <a:xfrm>
            <a:off x="1261872" y="4800600"/>
            <a:ext cx="9418320" cy="1691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  <a:defRPr sz="2200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6" name="Google Shape;46;p15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5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5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49" name="Google Shape;49;p15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wa elementy zawartości" type="twoObj">
  <p:cSld name="TWO_OBJECTS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6"/>
          <p:cNvSpPr txBox="1"/>
          <p:nvPr>
            <p:ph idx="1" type="body"/>
          </p:nvPr>
        </p:nvSpPr>
        <p:spPr>
          <a:xfrm>
            <a:off x="1261872" y="1828800"/>
            <a:ext cx="44805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 sz="1800"/>
            </a:lvl1pPr>
            <a:lvl2pPr indent="-3302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2pPr>
            <a:lvl3pPr indent="-3175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3pPr>
            <a:lvl4pPr indent="-3175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53" name="Google Shape;53;p16"/>
          <p:cNvSpPr txBox="1"/>
          <p:nvPr>
            <p:ph idx="2" type="body"/>
          </p:nvPr>
        </p:nvSpPr>
        <p:spPr>
          <a:xfrm>
            <a:off x="6126480" y="1828800"/>
            <a:ext cx="44805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 sz="1800"/>
            </a:lvl1pPr>
            <a:lvl2pPr indent="-3302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2pPr>
            <a:lvl3pPr indent="-3175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3pPr>
            <a:lvl4pPr indent="-3175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54" name="Google Shape;54;p16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6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6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ównanie" type="twoTxTwoObj">
  <p:cSld name="TWO_OBJECTS_WITH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7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7"/>
          <p:cNvSpPr txBox="1"/>
          <p:nvPr>
            <p:ph idx="1" type="body"/>
          </p:nvPr>
        </p:nvSpPr>
        <p:spPr>
          <a:xfrm>
            <a:off x="1261872" y="1713655"/>
            <a:ext cx="4480560" cy="7315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sz="2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60" name="Google Shape;60;p17"/>
          <p:cNvSpPr txBox="1"/>
          <p:nvPr>
            <p:ph idx="2" type="body"/>
          </p:nvPr>
        </p:nvSpPr>
        <p:spPr>
          <a:xfrm>
            <a:off x="1261872" y="2507550"/>
            <a:ext cx="4480560" cy="3664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 sz="1800"/>
            </a:lvl1pPr>
            <a:lvl2pPr indent="-3302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2pPr>
            <a:lvl3pPr indent="-3175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3pPr>
            <a:lvl4pPr indent="-3175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61" name="Google Shape;61;p17"/>
          <p:cNvSpPr txBox="1"/>
          <p:nvPr>
            <p:ph idx="3" type="body"/>
          </p:nvPr>
        </p:nvSpPr>
        <p:spPr>
          <a:xfrm>
            <a:off x="6126480" y="1713655"/>
            <a:ext cx="4480560" cy="7315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sz="20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2286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62" name="Google Shape;62;p17"/>
          <p:cNvSpPr txBox="1"/>
          <p:nvPr>
            <p:ph idx="4" type="body"/>
          </p:nvPr>
        </p:nvSpPr>
        <p:spPr>
          <a:xfrm>
            <a:off x="6126480" y="2507550"/>
            <a:ext cx="4480560" cy="3664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 sz="1800"/>
            </a:lvl1pPr>
            <a:lvl2pPr indent="-3302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2pPr>
            <a:lvl3pPr indent="-3175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3pPr>
            <a:lvl4pPr indent="-3175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63" name="Google Shape;63;p17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7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7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lko tytuł" type="titleOnly">
  <p:cSld name="TITLE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8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8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8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sty" type="blank">
  <p:cSld name="BLANK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9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9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9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awartość z podpisem" type="objTx">
  <p:cSld name="OBJECT_WITH_CAPTION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0"/>
          <p:cNvSpPr txBox="1"/>
          <p:nvPr>
            <p:ph type="title"/>
          </p:nvPr>
        </p:nvSpPr>
        <p:spPr>
          <a:xfrm>
            <a:off x="841248" y="457200"/>
            <a:ext cx="3200400" cy="16001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Schoolbook"/>
              <a:buNone/>
              <a:defRPr b="0"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0"/>
          <p:cNvSpPr txBox="1"/>
          <p:nvPr>
            <p:ph idx="1" type="body"/>
          </p:nvPr>
        </p:nvSpPr>
        <p:spPr>
          <a:xfrm>
            <a:off x="4504267" y="685800"/>
            <a:ext cx="6079066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600"/>
              <a:buChar char="•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78" name="Google Shape;78;p20"/>
          <p:cNvSpPr txBox="1"/>
          <p:nvPr>
            <p:ph idx="2" type="body"/>
          </p:nvPr>
        </p:nvSpPr>
        <p:spPr>
          <a:xfrm>
            <a:off x="841248" y="2099734"/>
            <a:ext cx="3200400" cy="3810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040"/>
              <a:buNone/>
              <a:defRPr sz="1300"/>
            </a:lvl1pPr>
            <a:lvl2pPr indent="-2286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9" name="Google Shape;79;p20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0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0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10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A7A19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1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Schoolbook"/>
              <a:buNone/>
              <a:defRPr b="0" i="0" sz="4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1"/>
          <p:cNvSpPr txBox="1"/>
          <p:nvPr>
            <p:ph idx="1" type="body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marR="0" rt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3" name="Google Shape;13;p11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50" u="none" cap="none" strike="noStrike">
                <a:solidFill>
                  <a:srgbClr val="F6F5F4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4" name="Google Shape;14;p11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50" u="none" cap="none" strike="noStrike">
                <a:solidFill>
                  <a:srgbClr val="F6F5F4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5" name="Google Shape;15;p11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E6E4D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E6E4D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E6E4D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E6E4D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E6E4D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E6E4D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E6E4D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E6E4D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E6E4D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434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0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  <a:defRPr b="0" i="0" sz="4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10"/>
          <p:cNvSpPr txBox="1"/>
          <p:nvPr>
            <p:ph idx="1" type="body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marR="0" rt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27" name="Google Shape;27;p10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50" u="none" cap="none" strike="noStrike">
                <a:solidFill>
                  <a:srgbClr val="DADADA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28" name="Google Shape;28;p10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50" u="none" cap="none" strike="noStrike">
                <a:solidFill>
                  <a:srgbClr val="DADADA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29" name="Google Shape;29;p10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E8E9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Relationship Id="rId4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43437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zbliżenie stron książki" id="107" name="Google Shape;107;p1"/>
          <p:cNvPicPr preferRelativeResize="0"/>
          <p:nvPr/>
        </p:nvPicPr>
        <p:blipFill rotWithShape="1">
          <a:blip r:embed="rId3">
            <a:alphaModFix/>
          </a:blip>
          <a:srcRect b="0" l="28740" r="9544" t="0"/>
          <a:stretch/>
        </p:blipFill>
        <p:spPr>
          <a:xfrm>
            <a:off x="11" y="10"/>
            <a:ext cx="5643238" cy="6857991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"/>
          <p:cNvSpPr txBox="1"/>
          <p:nvPr>
            <p:ph type="ctrTitle"/>
          </p:nvPr>
        </p:nvSpPr>
        <p:spPr>
          <a:xfrm>
            <a:off x="5978525" y="-102800"/>
            <a:ext cx="6653700" cy="5993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0"/>
              <a:buFont typeface="Arial"/>
              <a:buNone/>
            </a:pPr>
            <a:r>
              <a:rPr b="1" lang="pl-PL" sz="6000">
                <a:latin typeface="Arial"/>
                <a:ea typeface="Arial"/>
                <a:cs typeface="Arial"/>
                <a:sym typeface="Arial"/>
              </a:rPr>
              <a:t>Miedzynarodowy Dzień Języka Ojczystego</a:t>
            </a:r>
            <a:endParaRPr b="1" sz="6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0"/>
              <a:buFont typeface="Arial"/>
              <a:buNone/>
            </a:pPr>
            <a:r>
              <a:t/>
            </a:r>
            <a:endParaRPr b="1" sz="6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0"/>
              <a:buFont typeface="Arial"/>
              <a:buNone/>
            </a:pPr>
            <a:r>
              <a:rPr b="1" lang="pl-PL" sz="6000">
                <a:latin typeface="Arial"/>
                <a:ea typeface="Arial"/>
                <a:cs typeface="Arial"/>
                <a:sym typeface="Arial"/>
              </a:rPr>
              <a:t>21.02.2022r.</a:t>
            </a:r>
            <a:endParaRPr b="1" sz="6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"/>
          <p:cNvSpPr txBox="1"/>
          <p:nvPr>
            <p:ph type="title"/>
          </p:nvPr>
        </p:nvSpPr>
        <p:spPr>
          <a:xfrm>
            <a:off x="339957" y="503238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Schoolbook"/>
              <a:buNone/>
            </a:pPr>
            <a:r>
              <a:rPr b="1" lang="pl-PL" sz="5300"/>
              <a:t>Skąd się wziął język polski?</a:t>
            </a:r>
            <a:br>
              <a:rPr b="1" lang="pl-PL"/>
            </a:br>
            <a:endParaRPr/>
          </a:p>
        </p:txBody>
      </p:sp>
      <p:sp>
        <p:nvSpPr>
          <p:cNvPr id="115" name="Google Shape;115;p2"/>
          <p:cNvSpPr txBox="1"/>
          <p:nvPr>
            <p:ph idx="1" type="body"/>
          </p:nvPr>
        </p:nvSpPr>
        <p:spPr>
          <a:xfrm>
            <a:off x="339957" y="1528175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pl-PL" sz="2000"/>
              <a:t>Według Biblii wszystkie języki wywodzą się z Wieży Babel. Według badań językoznawczych język polski, podobnie jak większość języków europejskich, wywodzi się z rodziny języków praindoeuropejskich. Języki uległy zmianie w wyniku migracji plemion, dlatego rozróżnia się zachodniosłowiański (w tym polski i kaszubski), wschodniosłowiański i południowosłowiański. Wcześniej istniały trzy dialekty: czesko-słowacki, łużycki i lechicki. Gwara lechicka obejmuje plemiona zamieszkujące Wielkopolskę, Śląsk, Małopolskę </a:t>
            </a:r>
            <a:endParaRPr sz="2000"/>
          </a:p>
          <a:p>
            <a:pPr indent="-18288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pl-PL" sz="2000"/>
              <a:t>i Mazowsze. Plemiona te zostały zjednoczone przez Piastów. Oznacza to, że wraz z chrztem w 996 r. państwo polskie i jego język zaczęły tworzyć niepodległe państwo.</a:t>
            </a:r>
            <a:endParaRPr/>
          </a:p>
        </p:txBody>
      </p:sp>
      <p:pic>
        <p:nvPicPr>
          <p:cNvPr descr="Zobacz obraz źródłowy" id="116" name="Google Shape;11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23175" y="3703843"/>
            <a:ext cx="3271843" cy="2887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"/>
          <p:cNvSpPr txBox="1"/>
          <p:nvPr>
            <p:ph type="title"/>
          </p:nvPr>
        </p:nvSpPr>
        <p:spPr>
          <a:xfrm>
            <a:off x="318444" y="469921"/>
            <a:ext cx="9692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Schoolbook"/>
              <a:buNone/>
            </a:pPr>
            <a:r>
              <a:rPr b="1" lang="pl-PL"/>
              <a:t>Ciekawostki dotyczące języka polskiego</a:t>
            </a:r>
            <a:br>
              <a:rPr b="1" lang="pl-PL"/>
            </a:br>
            <a:endParaRPr/>
          </a:p>
        </p:txBody>
      </p:sp>
      <p:sp>
        <p:nvSpPr>
          <p:cNvPr id="122" name="Google Shape;122;p3"/>
          <p:cNvSpPr txBox="1"/>
          <p:nvPr>
            <p:ph idx="1" type="body"/>
          </p:nvPr>
        </p:nvSpPr>
        <p:spPr>
          <a:xfrm>
            <a:off x="318444" y="1436913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18288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ct val="80000"/>
              <a:buChar char="•"/>
            </a:pPr>
            <a:r>
              <a:rPr lang="pl-PL" sz="2000"/>
              <a:t>Język polski uznawany jest za jeden z najtrudniejszych języków świata, a znajduje się w czołówce, zaraz obok arabskiego i chińskiego, z którym to problem mają zarówno obcokrajowcy, jak i mieszkańcy rodzimi.</a:t>
            </a:r>
            <a:endParaRPr/>
          </a:p>
          <a:p>
            <a:pPr indent="-18288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ct val="80000"/>
              <a:buChar char="•"/>
            </a:pPr>
            <a:r>
              <a:rPr lang="pl-PL" sz="2000"/>
              <a:t>Język polski znajduje się na 26. miejscu najczęściej używanych języków na świecie. Posługuje się nim około 44 milionów ludzi.</a:t>
            </a:r>
            <a:endParaRPr/>
          </a:p>
          <a:p>
            <a:pPr indent="-18288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ct val="80000"/>
              <a:buChar char="•"/>
            </a:pPr>
            <a:r>
              <a:rPr lang="pl-PL" sz="2000"/>
              <a:t>Coraz więcej osób uczy się języka polskiego za granicą. Szacuje się, że liczba ta sięga nawet 10 tys. osób na całym świecie</a:t>
            </a:r>
            <a:endParaRPr/>
          </a:p>
          <a:p>
            <a:pPr indent="-18288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ct val="80000"/>
              <a:buChar char="•"/>
            </a:pPr>
            <a:r>
              <a:rPr lang="pl-PL" sz="2000"/>
              <a:t>Najstarsze pełne po polsku zapisane zdanie pochodzi z Księgi Henrykowskiej z 1270 roku i dotyczy opisu życia codziennego w tamtych czasach. Brzmi ono: </a:t>
            </a:r>
            <a:r>
              <a:rPr b="1" lang="pl-PL" sz="2000"/>
              <a:t>„</a:t>
            </a:r>
            <a:r>
              <a:rPr b="1" lang="pl-PL" sz="2000"/>
              <a:t>Day, ut ia pobrusa, a ti poziwai.</a:t>
            </a:r>
            <a:r>
              <a:rPr b="1" lang="pl-PL" sz="2000"/>
              <a:t>”</a:t>
            </a:r>
            <a:r>
              <a:rPr lang="pl-PL" sz="2000"/>
              <a:t>,</a:t>
            </a:r>
            <a:r>
              <a:rPr b="1" lang="pl-PL" sz="2000"/>
              <a:t> </a:t>
            </a:r>
            <a:r>
              <a:rPr lang="pl-PL" sz="2000"/>
              <a:t>co w wolnym tłumaczeniu może oznaczać: </a:t>
            </a:r>
            <a:r>
              <a:rPr b="1" lang="pl-PL" sz="2000"/>
              <a:t>„Ja pomielę, a ty odpocznij”</a:t>
            </a:r>
            <a:r>
              <a:rPr lang="pl-PL" sz="2000"/>
              <a:t>.</a:t>
            </a:r>
            <a:endParaRPr b="1" sz="2000"/>
          </a:p>
          <a:p>
            <a:pPr indent="-18288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ct val="80000"/>
              <a:buChar char="•"/>
            </a:pPr>
            <a:r>
              <a:rPr lang="pl-PL" sz="2000"/>
              <a:t>Od ponad dwóch dekad 21 lutego obchodzimy Międzynarodowy Dzień Języka Ojczystego</a:t>
            </a:r>
            <a:endParaRPr/>
          </a:p>
          <a:p>
            <a:pPr indent="-98298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ct val="79999"/>
              <a:buNone/>
            </a:pPr>
            <a:r>
              <a:t/>
            </a:r>
            <a:endParaRPr/>
          </a:p>
        </p:txBody>
      </p:sp>
      <p:pic>
        <p:nvPicPr>
          <p:cNvPr descr="https://pedagogika-specjalna.edu.pl/wp-content/uploads/2017/04/white-red-1850507_1280-1024x768.jpg" id="123" name="Google Shape;12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39632" y="4199617"/>
            <a:ext cx="3254223" cy="2440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"/>
          <p:cNvSpPr txBox="1"/>
          <p:nvPr>
            <p:ph type="title"/>
          </p:nvPr>
        </p:nvSpPr>
        <p:spPr>
          <a:xfrm>
            <a:off x="411335" y="-217715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entury Schoolbook"/>
              <a:buNone/>
            </a:pPr>
            <a:r>
              <a:rPr b="1" lang="pl-PL" sz="5400"/>
              <a:t>Łamańce językowe</a:t>
            </a:r>
            <a:endParaRPr b="1" sz="5400"/>
          </a:p>
        </p:txBody>
      </p:sp>
      <p:sp>
        <p:nvSpPr>
          <p:cNvPr id="129" name="Google Shape;129;p4"/>
          <p:cNvSpPr txBox="1"/>
          <p:nvPr>
            <p:ph idx="1" type="body"/>
          </p:nvPr>
        </p:nvSpPr>
        <p:spPr>
          <a:xfrm>
            <a:off x="411334" y="1436914"/>
            <a:ext cx="9037465" cy="50509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40000" lnSpcReduction="10000"/>
          </a:bodyPr>
          <a:lstStyle/>
          <a:p>
            <a:pPr indent="-19050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Noto Sans Symbols"/>
              <a:buChar char="⮚"/>
            </a:pPr>
            <a:r>
              <a:rPr lang="pl-PL" sz="4100"/>
              <a:t>król Karol kupił królowej Karolinie korale koloru koralowego</a:t>
            </a:r>
            <a:endParaRPr sz="4100"/>
          </a:p>
          <a:p>
            <a:pPr indent="-19050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ct val="100000"/>
              <a:buFont typeface="Noto Sans Symbols"/>
              <a:buChar char="⮚"/>
            </a:pPr>
            <a:r>
              <a:rPr lang="pl-PL" sz="4100"/>
              <a:t>leży Jerzy na wieży i nie wierzy, że na drugiej wieży leży drugi Jerzy</a:t>
            </a:r>
            <a:endParaRPr sz="4100"/>
          </a:p>
          <a:p>
            <a:pPr indent="-19050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ct val="100000"/>
              <a:buFont typeface="Noto Sans Symbols"/>
              <a:buChar char="⮚"/>
            </a:pPr>
            <a:r>
              <a:rPr lang="pl-PL" sz="4100"/>
              <a:t>stół z powyłamywanymi nogami</a:t>
            </a:r>
            <a:endParaRPr sz="4100"/>
          </a:p>
          <a:p>
            <a:pPr indent="-19050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ct val="100000"/>
              <a:buFont typeface="Noto Sans Symbols"/>
              <a:buChar char="⮚"/>
            </a:pPr>
            <a:r>
              <a:rPr lang="pl-PL" sz="4100"/>
              <a:t>baba bada baobaby. baba dba o oba baobaby</a:t>
            </a:r>
            <a:endParaRPr sz="4100"/>
          </a:p>
          <a:p>
            <a:pPr indent="-19050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ct val="100000"/>
              <a:buFont typeface="Noto Sans Symbols"/>
              <a:buChar char="⮚"/>
            </a:pPr>
            <a:r>
              <a:rPr lang="pl-PL" sz="4100"/>
              <a:t>chrząszcz brzmi w trzcinie w Szczebrzeszynie, w szczękach chrząszcza trzeszczy miąższ, czcza szczypawka czka w szczecinie, chrząszcza szczudłem przechrzcił wąż, strząsa skrzydła z dżdżu, a trzmiel w puszczy, tuż przy Pszczynie, straszny wszczyna szum</a:t>
            </a:r>
            <a:endParaRPr sz="4100"/>
          </a:p>
          <a:p>
            <a:pPr indent="-19050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ct val="100000"/>
              <a:buFont typeface="Noto Sans Symbols"/>
              <a:buChar char="⮚"/>
            </a:pPr>
            <a:r>
              <a:rPr lang="pl-PL" sz="4100"/>
              <a:t>gdy Pomorze nie pomoże, to pomoże może morze, a gdy morze nie pomoże to pomoże może las</a:t>
            </a:r>
            <a:endParaRPr sz="4100"/>
          </a:p>
          <a:p>
            <a:pPr indent="-162559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ct val="73170"/>
              <a:buFont typeface="Noto Sans Symbols"/>
              <a:buChar char="⮚"/>
            </a:pPr>
            <a:r>
              <a:rPr lang="pl-PL" sz="4100"/>
              <a:t>wyindywidualizowaliśmy się z rozentuzjazmowanego tłumu prestidigitatorów, który czytał przekarykaturalizowaną i przeliteraturalizowaną literaturę</a:t>
            </a:r>
            <a:br>
              <a:rPr lang="pl-PL" sz="3000"/>
            </a:br>
            <a:endParaRPr sz="3000"/>
          </a:p>
          <a:p>
            <a:pPr indent="-9144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ct val="79999"/>
              <a:buFont typeface="Noto Sans Symbols"/>
              <a:buNone/>
            </a:pPr>
            <a:r>
              <a:t/>
            </a:r>
            <a:endParaRPr/>
          </a:p>
          <a:p>
            <a:pPr indent="-8636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ct val="80000"/>
              <a:buFont typeface="Noto Sans Symbols"/>
              <a:buNone/>
            </a:pPr>
            <a:r>
              <a:t/>
            </a:r>
            <a:endParaRPr sz="1900"/>
          </a:p>
          <a:p>
            <a:pPr indent="-8636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ct val="80000"/>
              <a:buFont typeface="Noto Sans Symbols"/>
              <a:buNone/>
            </a:pPr>
            <a:r>
              <a:t/>
            </a:r>
            <a:endParaRPr sz="1900"/>
          </a:p>
          <a:p>
            <a:pPr indent="-9144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ct val="79999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descr="Zobacz obraz źródłowy" id="130" name="Google Shape;13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51879" y="431906"/>
            <a:ext cx="3518623" cy="25290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"/>
          <p:cNvSpPr txBox="1"/>
          <p:nvPr>
            <p:ph type="title"/>
          </p:nvPr>
        </p:nvSpPr>
        <p:spPr>
          <a:xfrm>
            <a:off x="164592" y="-222477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b="1" lang="pl-PL"/>
              <a:t>Najczęstsze błędy ortograficzne </a:t>
            </a:r>
            <a:endParaRPr b="1"/>
          </a:p>
        </p:txBody>
      </p:sp>
      <p:pic>
        <p:nvPicPr>
          <p:cNvPr descr="https://nadwyraz.com/userdata/public/upload/najczestsze-bledy-w-internecie-nadwyrazcom.png" id="136" name="Google Shape;136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8945" l="0" r="0" t="16678"/>
          <a:stretch/>
        </p:blipFill>
        <p:spPr>
          <a:xfrm>
            <a:off x="164591" y="1103085"/>
            <a:ext cx="6744895" cy="57549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Zobacz obraz źródłowy" id="137" name="Google Shape;137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09486" y="1726643"/>
            <a:ext cx="4762046" cy="24508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"/>
          <p:cNvSpPr txBox="1"/>
          <p:nvPr>
            <p:ph type="title"/>
          </p:nvPr>
        </p:nvSpPr>
        <p:spPr>
          <a:xfrm>
            <a:off x="420044" y="-316411"/>
            <a:ext cx="10610814" cy="1463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b="1" lang="pl-PL"/>
              <a:t>Ile jest słów w języku polskim?</a:t>
            </a:r>
            <a:endParaRPr b="1"/>
          </a:p>
        </p:txBody>
      </p:sp>
      <p:sp>
        <p:nvSpPr>
          <p:cNvPr id="143" name="Google Shape;143;p6"/>
          <p:cNvSpPr txBox="1"/>
          <p:nvPr>
            <p:ph idx="1" type="body"/>
          </p:nvPr>
        </p:nvSpPr>
        <p:spPr>
          <a:xfrm>
            <a:off x="420044" y="1156946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20"/>
              <a:buChar char="•"/>
            </a:pPr>
            <a:r>
              <a:rPr lang="pl-PL" sz="1900"/>
              <a:t>Pewnie niejeden z nas zastanawiał się kiedyś, ile słów występuje </a:t>
            </a:r>
            <a:endParaRPr sz="1900"/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900"/>
              <a:t>w języku polskim. W słownikach ortograficznych występuje od 150 tysięcy</a:t>
            </a:r>
            <a:endParaRPr sz="1900"/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900"/>
              <a:t>do nawet 200 tysięcy wyrazów razem i ich odmianami i nazwami własnymi, lecz nie są to wszystkie słowa. Wszystkich polskich wyrazów nie jesteśmy w stanie policzyć z jednego prostego powodu. Cały czas ich przybywa! Natomiast, aby posługiwać się językiem polskim wystarczy znać około 1200 słów. Dla przykładu przeciętny Polak czynnie zna </a:t>
            </a:r>
            <a:endParaRPr sz="1900"/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900"/>
              <a:t>i używa około </a:t>
            </a:r>
            <a:r>
              <a:rPr lang="pl-PL" sz="1900"/>
              <a:t>kilkunastu</a:t>
            </a:r>
            <a:r>
              <a:rPr lang="pl-PL" sz="1900"/>
              <a:t> tysięcy wyrazów, a osoby, które używają ponad 100 tysięcy słów, są wyjątkami.</a:t>
            </a:r>
            <a:endParaRPr/>
          </a:p>
        </p:txBody>
      </p:sp>
      <p:pic>
        <p:nvPicPr>
          <p:cNvPr descr="Zobacz obraz źródłowy" id="144" name="Google Shape;14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73028" y="1351281"/>
            <a:ext cx="2783567" cy="4139133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6"/>
          <p:cNvSpPr txBox="1"/>
          <p:nvPr/>
        </p:nvSpPr>
        <p:spPr>
          <a:xfrm>
            <a:off x="420043" y="4100946"/>
            <a:ext cx="936126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pl-PL" sz="2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NAJDŁUŻSZE SŁOWO W JĘZYKU POLSKI</a:t>
            </a:r>
            <a:r>
              <a:rPr b="1" lang="pl-PL" sz="2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</a:t>
            </a:r>
            <a:r>
              <a:rPr b="1" i="0" lang="pl-PL" sz="2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endParaRPr b="1" i="0" sz="2800" u="none" cap="none" strike="noStrik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46" name="Google Shape;146;p6"/>
          <p:cNvSpPr/>
          <p:nvPr/>
        </p:nvSpPr>
        <p:spPr>
          <a:xfrm>
            <a:off x="420050" y="4624175"/>
            <a:ext cx="53055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lang="pl-PL" sz="20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k</a:t>
            </a:r>
            <a:r>
              <a:rPr b="1" i="0" lang="pl-PL" sz="20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onstantynopolitańczykowianeczka</a:t>
            </a:r>
            <a:r>
              <a:rPr b="0" i="0" lang="pl-PL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l-PL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   - Jest to mała mieszkanka Konstantynopola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cdn.discordapp.com/attachments/907698229431398442/941248974004826112/unknown.png" id="147" name="Google Shape;147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25451" y="4571661"/>
            <a:ext cx="3070718" cy="22425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"/>
          <p:cNvSpPr txBox="1"/>
          <p:nvPr>
            <p:ph type="title"/>
          </p:nvPr>
        </p:nvSpPr>
        <p:spPr>
          <a:xfrm>
            <a:off x="318443" y="-258355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</a:pPr>
            <a:r>
              <a:rPr b="1" lang="pl-PL"/>
              <a:t>Wyjątki w języku polskim </a:t>
            </a:r>
            <a:endParaRPr b="1"/>
          </a:p>
        </p:txBody>
      </p:sp>
      <p:sp>
        <p:nvSpPr>
          <p:cNvPr id="153" name="Google Shape;153;p7"/>
          <p:cNvSpPr txBox="1"/>
          <p:nvPr>
            <p:ph idx="1" type="body"/>
          </p:nvPr>
        </p:nvSpPr>
        <p:spPr>
          <a:xfrm>
            <a:off x="449072" y="1320800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20"/>
              <a:buChar char="•"/>
            </a:pPr>
            <a:r>
              <a:rPr lang="pl-PL" sz="1900"/>
              <a:t>Język polski działa według swoich konkretnych zasad - „ó” wymienia się na „o”, „ch” wymienia się na „sz”, zwykle po spółgłoskach występuje „rz”</a:t>
            </a:r>
            <a:endParaRPr sz="1900"/>
          </a:p>
          <a:p>
            <a:pPr indent="-182880" lvl="0" marL="18288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20"/>
              <a:buChar char="•"/>
            </a:pPr>
            <a:r>
              <a:rPr lang="pl-PL" sz="1900"/>
              <a:t> - można tak wymieniać bez końca. Słynne polskie przysłowie ze szkolnych lat mówi, że „kto uje kreskuje, ten dostaje dwóje”. W języku polskim oprócz słów, które odmienia się według wymienionych zasad, jak np. dwóch bo dwoje, czy kółko bo koło występują także wyjątki.</a:t>
            </a:r>
            <a:endParaRPr/>
          </a:p>
          <a:p>
            <a:pPr indent="-91440" lvl="0" marL="18288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  <p:pic>
        <p:nvPicPr>
          <p:cNvPr descr="https://cdn.discordapp.com/attachments/907698229431398442/941026808894201916/wyjC485teczki.png" id="154" name="Google Shape;154;p7"/>
          <p:cNvPicPr preferRelativeResize="0"/>
          <p:nvPr/>
        </p:nvPicPr>
        <p:blipFill rotWithShape="1">
          <a:blip r:embed="rId3">
            <a:alphaModFix/>
          </a:blip>
          <a:srcRect b="13805" l="11231" r="10147" t="9230"/>
          <a:stretch/>
        </p:blipFill>
        <p:spPr>
          <a:xfrm>
            <a:off x="8184423" y="2775939"/>
            <a:ext cx="3653320" cy="29979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cdn.discordapp.com/attachments/907698229431398442/941028831811240066/2Q.png" id="155" name="Google Shape;155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3267" y="3496468"/>
            <a:ext cx="6012997" cy="3006499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411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cdn.discordapp.com/attachments/907698229431398442/941026390088773632/60323436f2fc3_o_large.png" id="160" name="Google Shape;160;p8"/>
          <p:cNvPicPr preferRelativeResize="0"/>
          <p:nvPr/>
        </p:nvPicPr>
        <p:blipFill rotWithShape="1">
          <a:blip r:embed="rId3">
            <a:alphaModFix/>
          </a:blip>
          <a:srcRect b="3546" l="0" r="3442" t="0"/>
          <a:stretch/>
        </p:blipFill>
        <p:spPr>
          <a:xfrm>
            <a:off x="6302908" y="397328"/>
            <a:ext cx="5700405" cy="5945414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8"/>
          <p:cNvSpPr/>
          <p:nvPr/>
        </p:nvSpPr>
        <p:spPr>
          <a:xfrm>
            <a:off x="1124672" y="663930"/>
            <a:ext cx="4389438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l-PL" sz="20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Chociaż wiele osób ma problemy      z językiem polskim, to nie zapominajmy, że prawidłowo używany, jest piękny. Dbajmy o jego piękn</a:t>
            </a:r>
            <a:r>
              <a:rPr lang="pl-PL" sz="2000">
                <a:latin typeface="Century Schoolbook"/>
                <a:ea typeface="Century Schoolbook"/>
                <a:cs typeface="Century Schoolbook"/>
                <a:sym typeface="Century Schoolbook"/>
              </a:rPr>
              <a:t>o</a:t>
            </a:r>
            <a:r>
              <a:rPr b="0" i="0" lang="pl-PL" sz="20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i używajmy go poprawnie!!</a:t>
            </a:r>
            <a:endParaRPr b="0" i="0" sz="2000" u="none" cap="none" strike="noStrike">
              <a:solidFill>
                <a:srgbClr val="00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descr="https://cdn.discordapp.com/attachments/907698229431398442/941030335838298212/8d7177e66063cab73ae7207af84a.png" id="162" name="Google Shape;162;p8"/>
          <p:cNvPicPr preferRelativeResize="0"/>
          <p:nvPr/>
        </p:nvPicPr>
        <p:blipFill rotWithShape="1">
          <a:blip r:embed="rId4">
            <a:alphaModFix/>
          </a:blip>
          <a:srcRect b="2747" l="0" r="0" t="0"/>
          <a:stretch/>
        </p:blipFill>
        <p:spPr>
          <a:xfrm>
            <a:off x="754743" y="2972253"/>
            <a:ext cx="4596946" cy="35262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"/>
          <p:cNvSpPr txBox="1"/>
          <p:nvPr>
            <p:ph type="ctrTitle"/>
          </p:nvPr>
        </p:nvSpPr>
        <p:spPr>
          <a:xfrm>
            <a:off x="432500" y="554575"/>
            <a:ext cx="11583300" cy="4437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800"/>
              <a:buFont typeface="Century Schoolbook"/>
              <a:buNone/>
            </a:pPr>
            <a:r>
              <a:rPr b="1" lang="pl-PL" sz="8800"/>
              <a:t>Dziękujemy</a:t>
            </a:r>
            <a:endParaRPr b="1" sz="8800"/>
          </a:p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800"/>
              <a:buFont typeface="Century Schoolbook"/>
              <a:buNone/>
            </a:pPr>
            <a:r>
              <a:rPr b="1" lang="pl-PL" sz="8800"/>
              <a:t>za uwagę </a:t>
            </a:r>
            <a:endParaRPr b="1" sz="8800"/>
          </a:p>
        </p:txBody>
      </p:sp>
      <p:sp>
        <p:nvSpPr>
          <p:cNvPr id="168" name="Google Shape;168;p9"/>
          <p:cNvSpPr txBox="1"/>
          <p:nvPr>
            <p:ph idx="1" type="subTitle"/>
          </p:nvPr>
        </p:nvSpPr>
        <p:spPr>
          <a:xfrm>
            <a:off x="608729" y="6012180"/>
            <a:ext cx="9418320" cy="1691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520"/>
              <a:buNone/>
            </a:pPr>
            <a:r>
              <a:rPr lang="pl-PL" sz="4400"/>
              <a:t>Ic</a:t>
            </a:r>
            <a:endParaRPr sz="4400"/>
          </a:p>
        </p:txBody>
      </p: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Widok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yw pakietu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Widok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2022-02-09T16:38:50Z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