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0" r:id="rId8"/>
    <p:sldId id="263" r:id="rId9"/>
    <p:sldId id="264" r:id="rId10"/>
    <p:sldId id="265" r:id="rId11"/>
    <p:sldId id="266" r:id="rId12"/>
    <p:sldId id="267" r:id="rId13"/>
    <p:sldId id="268" r:id="rId14"/>
    <p:sldId id="269" r:id="rId15"/>
    <p:sldId id="275" r:id="rId16"/>
    <p:sldId id="276" r:id="rId17"/>
    <p:sldId id="277" r:id="rId18"/>
    <p:sldId id="272" r:id="rId19"/>
    <p:sldId id="270" r:id="rId20"/>
    <p:sldId id="271" r:id="rId21"/>
    <p:sldId id="273" r:id="rId22"/>
    <p:sldId id="278" r:id="rId23"/>
    <p:sldId id="274" r:id="rId24"/>
    <p:sldId id="279"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81225-292D-4CA1-B4EF-955CBBD62351}" v="121" dt="2020-11-30T10:57:06.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397EDB-124A-4759-95BE-82EC3381755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926AAB6-C0E9-48F4-8CA6-ECB38071F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51F139A-0C0A-4F05-9994-BA64D78D3519}"/>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5" name="Symbol zastępczy stopki 4">
            <a:extLst>
              <a:ext uri="{FF2B5EF4-FFF2-40B4-BE49-F238E27FC236}">
                <a16:creationId xmlns:a16="http://schemas.microsoft.com/office/drawing/2014/main" id="{932C651C-59B4-400E-BB96-174C044FC4D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0C05706-5837-4D2F-9704-4D3A28593F92}"/>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353863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0E072F-792B-4664-ABE0-8A69DEC42A1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DB9E69A-597E-4CF9-B993-E89CBB38564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49AAB79-C6B8-4243-8776-602DB9D24AF3}"/>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5" name="Symbol zastępczy stopki 4">
            <a:extLst>
              <a:ext uri="{FF2B5EF4-FFF2-40B4-BE49-F238E27FC236}">
                <a16:creationId xmlns:a16="http://schemas.microsoft.com/office/drawing/2014/main" id="{1BCD83CC-69C2-482A-AFA8-2890AA9C457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FE920B1-86B0-4985-B078-B27DDD2463BA}"/>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120223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55BF7A4-04D0-40D4-A841-7B5128452B3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657CF3AE-3BD2-486B-B1F7-0BED4B1F15E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83E85F-F934-4E13-93FB-C9144A8249DB}"/>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5" name="Symbol zastępczy stopki 4">
            <a:extLst>
              <a:ext uri="{FF2B5EF4-FFF2-40B4-BE49-F238E27FC236}">
                <a16:creationId xmlns:a16="http://schemas.microsoft.com/office/drawing/2014/main" id="{F405D056-EABC-4CCE-99B1-497DEB3EC10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0159A86-B0AF-43B2-A07F-AE9FF03C00BC}"/>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413441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B5C4FF-39C6-4283-9A4D-A8E1976D2C2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B8BA0DE-0702-4003-9A1F-3722D934185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2A71897-6CFF-4E85-B2E7-D099154BABF6}"/>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5" name="Symbol zastępczy stopki 4">
            <a:extLst>
              <a:ext uri="{FF2B5EF4-FFF2-40B4-BE49-F238E27FC236}">
                <a16:creationId xmlns:a16="http://schemas.microsoft.com/office/drawing/2014/main" id="{EDD9C8CC-D8B5-4247-BBA5-5275E7D7198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40A83E5-93FF-4005-A581-DA15E11B6D6E}"/>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105659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C5BA81-47B8-4F8F-B9E3-AA69B3241916}"/>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90E8365-3076-4A83-9971-5936A679E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294FF1DE-C55A-40E3-BC25-7188FB5C300D}"/>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5" name="Symbol zastępczy stopki 4">
            <a:extLst>
              <a:ext uri="{FF2B5EF4-FFF2-40B4-BE49-F238E27FC236}">
                <a16:creationId xmlns:a16="http://schemas.microsoft.com/office/drawing/2014/main" id="{94F1F746-77E2-44A4-BF82-367A115B063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FCDCCE6-7D4B-4307-A2FE-DF9D45AA01BC}"/>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200501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756B49-61F2-47EA-A5D7-A5E0F53E356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84CF0ED-6C64-419C-8D29-88F72738671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8A60830-3D68-4125-9E5F-EB456869A25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35A0DCD-9831-4C47-B8A4-6371F6C1FBCE}"/>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6" name="Symbol zastępczy stopki 5">
            <a:extLst>
              <a:ext uri="{FF2B5EF4-FFF2-40B4-BE49-F238E27FC236}">
                <a16:creationId xmlns:a16="http://schemas.microsoft.com/office/drawing/2014/main" id="{77EA9A8C-5AE1-4811-96F3-1BC04EA269B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411CF83-91B9-402F-AE5D-298ED3E03C25}"/>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367412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D329E9-4CF4-44CE-9CEB-42B62A03566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2233243-894D-4041-90ED-1B4E99885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703FF82-2A95-4FB2-8979-FAF7B2F98D45}"/>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CA120D5-C0B2-4F52-94AE-E5B93C9B2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B21DE58-EE82-4934-93C2-4D8FC77706FE}"/>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807A55C0-E5D1-4F8B-A9E6-A069A941777C}"/>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8" name="Symbol zastępczy stopki 7">
            <a:extLst>
              <a:ext uri="{FF2B5EF4-FFF2-40B4-BE49-F238E27FC236}">
                <a16:creationId xmlns:a16="http://schemas.microsoft.com/office/drawing/2014/main" id="{173BF4B8-4E08-4F3E-8DEE-9886009A107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6CA2157-E305-4698-846A-85E89923B3F7}"/>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27481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EB37D3-05DB-429D-BFCB-CB5DEF92A1D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0C4C809-190E-45C0-81D3-C0529AA0697C}"/>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4" name="Symbol zastępczy stopki 3">
            <a:extLst>
              <a:ext uri="{FF2B5EF4-FFF2-40B4-BE49-F238E27FC236}">
                <a16:creationId xmlns:a16="http://schemas.microsoft.com/office/drawing/2014/main" id="{644A437D-1C56-4BE8-AE46-15C79C5BD088}"/>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6E41A33-3875-4BED-B0D8-36C47F52D21E}"/>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192376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2F8B81B-4A0C-427D-8492-95342BFC833F}"/>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3" name="Symbol zastępczy stopki 2">
            <a:extLst>
              <a:ext uri="{FF2B5EF4-FFF2-40B4-BE49-F238E27FC236}">
                <a16:creationId xmlns:a16="http://schemas.microsoft.com/office/drawing/2014/main" id="{94D7E9F7-244A-4AB1-A279-777CCBB495B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60C629F7-EF60-4751-BCF5-23EDD94F974E}"/>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216460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682A67-8E8C-42DD-807D-6FE5B1FB3A1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EC18D42-529D-42AA-8A72-E761F13AC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DFA1ED2-44FC-4E32-8720-95884F563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7450EF9-33E7-4D53-A0E4-8720641CC6A8}"/>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6" name="Symbol zastępczy stopki 5">
            <a:extLst>
              <a:ext uri="{FF2B5EF4-FFF2-40B4-BE49-F238E27FC236}">
                <a16:creationId xmlns:a16="http://schemas.microsoft.com/office/drawing/2014/main" id="{1E9675C2-1B00-47F2-A2D0-74E746E8383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D03D560-040A-47EF-BF05-11C9AC232594}"/>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254307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B17CF9-6A96-4049-BE42-BBD73FD738F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8572AE7-0754-4CE0-8311-079D6CE5D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96D4D34-AB01-4AEF-9B0D-DDD6240E1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69EFD68-AE15-4969-BB81-885AAF627521}"/>
              </a:ext>
            </a:extLst>
          </p:cNvPr>
          <p:cNvSpPr>
            <a:spLocks noGrp="1"/>
          </p:cNvSpPr>
          <p:nvPr>
            <p:ph type="dt" sz="half" idx="10"/>
          </p:nvPr>
        </p:nvSpPr>
        <p:spPr/>
        <p:txBody>
          <a:bodyPr/>
          <a:lstStyle/>
          <a:p>
            <a:fld id="{0DE179B1-0ED5-4CD2-9F6F-164D89459B4B}" type="datetimeFigureOut">
              <a:rPr lang="pl-PL" smtClean="0"/>
              <a:t>30.11.2020</a:t>
            </a:fld>
            <a:endParaRPr lang="pl-PL"/>
          </a:p>
        </p:txBody>
      </p:sp>
      <p:sp>
        <p:nvSpPr>
          <p:cNvPr id="6" name="Symbol zastępczy stopki 5">
            <a:extLst>
              <a:ext uri="{FF2B5EF4-FFF2-40B4-BE49-F238E27FC236}">
                <a16:creationId xmlns:a16="http://schemas.microsoft.com/office/drawing/2014/main" id="{C6D245A9-CCFF-4841-ACC8-0E85DE8D915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15FB6DE-0D1F-4A06-BBD7-99644DD6A11F}"/>
              </a:ext>
            </a:extLst>
          </p:cNvPr>
          <p:cNvSpPr>
            <a:spLocks noGrp="1"/>
          </p:cNvSpPr>
          <p:nvPr>
            <p:ph type="sldNum" sz="quarter" idx="12"/>
          </p:nvPr>
        </p:nvSpPr>
        <p:spPr/>
        <p:txBody>
          <a:bodyPr/>
          <a:lstStyle/>
          <a:p>
            <a:fld id="{922F3884-8326-451D-8E3E-1D63702B8239}" type="slidenum">
              <a:rPr lang="pl-PL" smtClean="0"/>
              <a:t>‹#›</a:t>
            </a:fld>
            <a:endParaRPr lang="pl-PL"/>
          </a:p>
        </p:txBody>
      </p:sp>
    </p:spTree>
    <p:extLst>
      <p:ext uri="{BB962C8B-B14F-4D97-AF65-F5344CB8AC3E}">
        <p14:creationId xmlns:p14="http://schemas.microsoft.com/office/powerpoint/2010/main" val="363687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A522224-8E8A-4D5E-B087-5274B4277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F27F174-BE60-4269-AB5B-D7405E4C8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90CE415-ABD0-40C3-A18C-5007A62D4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179B1-0ED5-4CD2-9F6F-164D89459B4B}" type="datetimeFigureOut">
              <a:rPr lang="pl-PL" smtClean="0"/>
              <a:t>30.11.2020</a:t>
            </a:fld>
            <a:endParaRPr lang="pl-PL"/>
          </a:p>
        </p:txBody>
      </p:sp>
      <p:sp>
        <p:nvSpPr>
          <p:cNvPr id="5" name="Symbol zastępczy stopki 4">
            <a:extLst>
              <a:ext uri="{FF2B5EF4-FFF2-40B4-BE49-F238E27FC236}">
                <a16:creationId xmlns:a16="http://schemas.microsoft.com/office/drawing/2014/main" id="{768679C1-AB55-4D5D-9F00-6D1DB8976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4D458561-3BD7-423E-9781-818401F4C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3884-8326-451D-8E3E-1D63702B8239}" type="slidenum">
              <a:rPr lang="pl-PL" smtClean="0"/>
              <a:t>‹#›</a:t>
            </a:fld>
            <a:endParaRPr lang="pl-PL"/>
          </a:p>
        </p:txBody>
      </p:sp>
    </p:spTree>
    <p:extLst>
      <p:ext uri="{BB962C8B-B14F-4D97-AF65-F5344CB8AC3E}">
        <p14:creationId xmlns:p14="http://schemas.microsoft.com/office/powerpoint/2010/main" val="127603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sylwestrowo.pl/przewodnik/polskie-zwyczaje-andrzejkowe-dawniej-i-dzis/" TargetMode="External"/><Relationship Id="rId13" Type="http://schemas.openxmlformats.org/officeDocument/2006/relationships/hyperlink" Target="https://encrypted-tbn0.gstatic.com/images?q=tbn:ANd9GcQmaot5PQudck-XnKUVbgiMG905NqQbMQ4dnw&amp;usqp=CAU" TargetMode="External"/><Relationship Id="rId3" Type="http://schemas.openxmlformats.org/officeDocument/2006/relationships/hyperlink" Target="https://andrzejki.nocowanie.pl/zwyczaje-andrzejkowe.html" TargetMode="External"/><Relationship Id="rId7" Type="http://schemas.openxmlformats.org/officeDocument/2006/relationships/hyperlink" Target="http://wszystkoinic1232.blogspot.com/2016/11/wrozby-andrzejkowe.html" TargetMode="External"/><Relationship Id="rId12" Type="http://schemas.openxmlformats.org/officeDocument/2006/relationships/hyperlink" Target="https://ocdn.eu/pulscms-transforms/1/I-ek9kqTURBXy83Y2M4Y2NhYWI2MGI2MjVkY2E2NTJhZTQ0MTRmNjdiMS5qcGVnk5UDAB_NA-jNAjKTBc0DFM0BvJMJpjAxZmZhOQaBoTAB/andrzejki-2020-kiedy-obchodzimy-wieczor-wrozb-w-polsce.jpg"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s://czasdzieci.pl/czytanki/id,142516-andrzejki_wierzenia_tradycje.html" TargetMode="External"/><Relationship Id="rId11" Type="http://schemas.openxmlformats.org/officeDocument/2006/relationships/hyperlink" Target="https://polmarkus.com.pl/wp-content/uploads/pakiet-andrzejki.jpg" TargetMode="External"/><Relationship Id="rId5" Type="http://schemas.openxmlformats.org/officeDocument/2006/relationships/hyperlink" Target="https://pl.wikipedia.org/wiki/Andrzejki" TargetMode="External"/><Relationship Id="rId10" Type="http://schemas.openxmlformats.org/officeDocument/2006/relationships/hyperlink" Target="https://d-art.ppstatic.pl/kadry/k/r/1/48/be/5bf6658f18914_o_large.jpg" TargetMode="External"/><Relationship Id="rId4" Type="http://schemas.openxmlformats.org/officeDocument/2006/relationships/hyperlink" Target="https://portal.librus.pl/rodzina/artykuly/andrzejki-dawna-tradycja-ktora-warto-odswiezyc" TargetMode="External"/><Relationship Id="rId9" Type="http://schemas.openxmlformats.org/officeDocument/2006/relationships/hyperlink" Target="https://portal.librus.pl/pic/20181126/andrzejki/grafika_artykul_andrzejki.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drzejki - rejsy w listopadzie | Polferries">
            <a:extLst>
              <a:ext uri="{FF2B5EF4-FFF2-40B4-BE49-F238E27FC236}">
                <a16:creationId xmlns:a16="http://schemas.microsoft.com/office/drawing/2014/main" id="{0C9BC41B-F6E0-43E6-8289-CE109511C6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5" t="9091" r="19743"/>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B56AD933-9B21-4A9E-9F0F-09CEB82F55EA}"/>
              </a:ext>
            </a:extLst>
          </p:cNvPr>
          <p:cNvSpPr>
            <a:spLocks noGrp="1"/>
          </p:cNvSpPr>
          <p:nvPr>
            <p:ph type="ctrTitle"/>
          </p:nvPr>
        </p:nvSpPr>
        <p:spPr>
          <a:xfrm>
            <a:off x="477981" y="1122363"/>
            <a:ext cx="4023360" cy="3204134"/>
          </a:xfrm>
        </p:spPr>
        <p:txBody>
          <a:bodyPr anchor="b">
            <a:normAutofit/>
          </a:bodyPr>
          <a:lstStyle/>
          <a:p>
            <a:pPr algn="l"/>
            <a:r>
              <a:rPr lang="pl-PL" sz="5400">
                <a:latin typeface="Forte" panose="03060902040502070203" pitchFamily="66" charset="0"/>
              </a:rPr>
              <a:t>Staropolskie obyczaje </a:t>
            </a:r>
            <a:r>
              <a:rPr lang="pl-PL" sz="5400" dirty="0">
                <a:latin typeface="Forte" panose="03060902040502070203" pitchFamily="66" charset="0"/>
              </a:rPr>
              <a:t>andrzejkowe</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81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344C7218-6786-46EA-BA95-785338581CB7}"/>
              </a:ext>
            </a:extLst>
          </p:cNvPr>
          <p:cNvSpPr>
            <a:spLocks noGrp="1"/>
          </p:cNvSpPr>
          <p:nvPr>
            <p:ph type="title"/>
          </p:nvPr>
        </p:nvSpPr>
        <p:spPr>
          <a:xfrm>
            <a:off x="1020467" y="1397120"/>
            <a:ext cx="4707671" cy="1225650"/>
          </a:xfrm>
        </p:spPr>
        <p:txBody>
          <a:bodyPr anchor="b">
            <a:normAutofit/>
          </a:bodyPr>
          <a:lstStyle/>
          <a:p>
            <a:r>
              <a:rPr lang="pl-PL" sz="3800">
                <a:solidFill>
                  <a:schemeClr val="bg1"/>
                </a:solidFill>
                <a:latin typeface="Algerian" panose="04020705040A02060702" pitchFamily="82" charset="0"/>
              </a:rPr>
              <a:t>Ciekawostka</a:t>
            </a:r>
          </a:p>
        </p:txBody>
      </p:sp>
      <p:sp>
        <p:nvSpPr>
          <p:cNvPr id="3" name="Symbol zastępczy zawartości 2">
            <a:extLst>
              <a:ext uri="{FF2B5EF4-FFF2-40B4-BE49-F238E27FC236}">
                <a16:creationId xmlns:a16="http://schemas.microsoft.com/office/drawing/2014/main" id="{BC8962BE-EF26-48D2-8904-31BD03632316}"/>
              </a:ext>
            </a:extLst>
          </p:cNvPr>
          <p:cNvSpPr>
            <a:spLocks noGrp="1"/>
          </p:cNvSpPr>
          <p:nvPr>
            <p:ph idx="1"/>
          </p:nvPr>
        </p:nvSpPr>
        <p:spPr>
          <a:xfrm>
            <a:off x="1020467" y="2891752"/>
            <a:ext cx="4707671" cy="2334517"/>
          </a:xfrm>
        </p:spPr>
        <p:txBody>
          <a:bodyPr>
            <a:normAutofit/>
          </a:bodyPr>
          <a:lstStyle/>
          <a:p>
            <a:r>
              <a:rPr lang="pl-PL" sz="2000" b="0" i="0">
                <a:solidFill>
                  <a:schemeClr val="bg1"/>
                </a:solidFill>
                <a:effectLst/>
              </a:rPr>
              <a:t>Co ciekawe, nie wylewano wody z miski do której wlewano cynę czy ołów, wrzucano na nią igły, gałązki lub łupiny orzechów, jedne oznaczały pannę, drugie kawalera. Jeżeli zetknęły się ze sobą, wróżono pomyślą przyszłość dla małżeństwa.</a:t>
            </a:r>
            <a:endParaRPr lang="pl-PL" sz="2000">
              <a:solidFill>
                <a:schemeClr val="bg1"/>
              </a:solidFill>
            </a:endParaRPr>
          </a:p>
        </p:txBody>
      </p:sp>
      <p:pic>
        <p:nvPicPr>
          <p:cNvPr id="10242" name="Picture 2" descr="Andrzejki - wszystkie artykuły na stronie Viva.pl | Viva.pl">
            <a:extLst>
              <a:ext uri="{FF2B5EF4-FFF2-40B4-BE49-F238E27FC236}">
                <a16:creationId xmlns:a16="http://schemas.microsoft.com/office/drawing/2014/main" id="{40D8F8CA-045F-42FB-A9E6-0D01FBA38D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56" r="4922"/>
          <a:stretch/>
        </p:blipFill>
        <p:spPr bwMode="auto">
          <a:xfrm>
            <a:off x="6735467" y="977900"/>
            <a:ext cx="5037433" cy="4826000"/>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7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6" name="Rectangle 74">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2489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73">
            <a:extLst>
              <a:ext uri="{FF2B5EF4-FFF2-40B4-BE49-F238E27FC236}">
                <a16:creationId xmlns:a16="http://schemas.microsoft.com/office/drawing/2014/main" id="{EFE6CFD5-509D-42EE-82A6-1E376C36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Który pierwszy wyjdzie but. Zabawy i wróżby Andrzejkowe - artykuły -  PoLekcjach.com">
            <a:extLst>
              <a:ext uri="{FF2B5EF4-FFF2-40B4-BE49-F238E27FC236}">
                <a16:creationId xmlns:a16="http://schemas.microsoft.com/office/drawing/2014/main" id="{8AB63AAC-03FC-41B6-BCE1-024EADC2B5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18" r="-2" b="41460"/>
          <a:stretch/>
        </p:blipFill>
        <p:spPr bwMode="auto">
          <a:xfrm>
            <a:off x="20" y="-1"/>
            <a:ext cx="6712150" cy="23913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różby andrzejkowe. Sprawdź najlepsze pomysły na andrzejkowe gry i zabawy  (ZDJĘCIA) | Lublin Nasze Miasto">
            <a:extLst>
              <a:ext uri="{FF2B5EF4-FFF2-40B4-BE49-F238E27FC236}">
                <a16:creationId xmlns:a16="http://schemas.microsoft.com/office/drawing/2014/main" id="{88DF0644-FAF2-43C2-8698-3E8CFAECD9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 r="-2" b="-2"/>
          <a:stretch/>
        </p:blipFill>
        <p:spPr bwMode="auto">
          <a:xfrm>
            <a:off x="20" y="2391337"/>
            <a:ext cx="6712150" cy="4466657"/>
          </a:xfrm>
          <a:prstGeom prst="rect">
            <a:avLst/>
          </a:prstGeom>
          <a:noFill/>
          <a:extLst>
            <a:ext uri="{909E8E84-426E-40DD-AFC4-6F175D3DCCD1}">
              <a14:hiddenFill xmlns:a14="http://schemas.microsoft.com/office/drawing/2010/main">
                <a:solidFill>
                  <a:srgbClr val="FFFFFF"/>
                </a:solidFill>
              </a14:hiddenFill>
            </a:ext>
          </a:extLst>
        </p:spPr>
      </p:pic>
      <p:sp>
        <p:nvSpPr>
          <p:cNvPr id="11272" name="Rectangle 75">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C0A6F65-1332-46E9-858F-9D7B138C0D7C}"/>
              </a:ext>
            </a:extLst>
          </p:cNvPr>
          <p:cNvSpPr>
            <a:spLocks noGrp="1"/>
          </p:cNvSpPr>
          <p:nvPr>
            <p:ph type="title"/>
          </p:nvPr>
        </p:nvSpPr>
        <p:spPr>
          <a:xfrm>
            <a:off x="6712170" y="910431"/>
            <a:ext cx="4292162" cy="1466455"/>
          </a:xfrm>
        </p:spPr>
        <p:txBody>
          <a:bodyPr anchor="b">
            <a:normAutofit/>
          </a:bodyPr>
          <a:lstStyle/>
          <a:p>
            <a:pPr algn="ctr"/>
            <a:r>
              <a:rPr lang="pl-PL" dirty="0">
                <a:solidFill>
                  <a:schemeClr val="bg1"/>
                </a:solidFill>
                <a:latin typeface="Algerian" panose="04020705040A02060702" pitchFamily="82" charset="0"/>
              </a:rPr>
              <a:t>Układanie butów</a:t>
            </a:r>
          </a:p>
        </p:txBody>
      </p:sp>
      <p:cxnSp>
        <p:nvCxnSpPr>
          <p:cNvPr id="78" name="Straight Connector 77">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5540942-7C67-4598-977A-963A98B189B4}"/>
              </a:ext>
            </a:extLst>
          </p:cNvPr>
          <p:cNvSpPr>
            <a:spLocks noGrp="1"/>
          </p:cNvSpPr>
          <p:nvPr>
            <p:ph idx="1"/>
          </p:nvPr>
        </p:nvSpPr>
        <p:spPr>
          <a:xfrm>
            <a:off x="6712169" y="2801091"/>
            <a:ext cx="4292162" cy="3015849"/>
          </a:xfrm>
        </p:spPr>
        <p:txBody>
          <a:bodyPr>
            <a:noAutofit/>
          </a:bodyPr>
          <a:lstStyle/>
          <a:p>
            <a:r>
              <a:rPr lang="pl-PL" sz="2000" i="0" dirty="0">
                <a:solidFill>
                  <a:schemeClr val="bg1"/>
                </a:solidFill>
                <a:effectLst/>
                <a:latin typeface="Forte" panose="03060902040502070203" pitchFamily="66" charset="0"/>
              </a:rPr>
              <a:t>Dziewczęta układały również na podłodze buty, poczynając od najdalej położonego od drzwi miejsca, przy ścianie, w kierunku drzwi. Każda dziewczyna układała po jednym swoim bucie. Buty ustawiano naprzemiennie, po wyłożeniu wszystkich butów jeden za drugim, na początek ustawiano ostatni. Której panny pierwszy przekroczył próg, ta miała najszybciej wyjść za mąż. Zwyczaj ten przetrwał do dnia dzisiejszego.</a:t>
            </a:r>
            <a:endParaRPr lang="pl-PL" sz="2000" dirty="0">
              <a:solidFill>
                <a:schemeClr val="bg1"/>
              </a:solidFill>
              <a:latin typeface="Forte" panose="03060902040502070203" pitchFamily="66" charset="0"/>
            </a:endParaRPr>
          </a:p>
        </p:txBody>
      </p:sp>
    </p:spTree>
    <p:extLst>
      <p:ext uri="{BB962C8B-B14F-4D97-AF65-F5344CB8AC3E}">
        <p14:creationId xmlns:p14="http://schemas.microsoft.com/office/powerpoint/2010/main" val="37579797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96A440-16A7-4484-B2F3-509EA94D30D2}"/>
              </a:ext>
            </a:extLst>
          </p:cNvPr>
          <p:cNvSpPr>
            <a:spLocks noGrp="1"/>
          </p:cNvSpPr>
          <p:nvPr>
            <p:ph type="title"/>
          </p:nvPr>
        </p:nvSpPr>
        <p:spPr>
          <a:xfrm>
            <a:off x="5069940" y="365124"/>
            <a:ext cx="6172200" cy="1828800"/>
          </a:xfrm>
        </p:spPr>
        <p:txBody>
          <a:bodyPr>
            <a:normAutofit/>
          </a:bodyPr>
          <a:lstStyle/>
          <a:p>
            <a:pPr algn="ctr"/>
            <a:r>
              <a:rPr lang="pl-PL" dirty="0">
                <a:latin typeface="Algerian" panose="04020705040A02060702" pitchFamily="82" charset="0"/>
              </a:rPr>
              <a:t>Obieranie jabłek </a:t>
            </a:r>
          </a:p>
        </p:txBody>
      </p:sp>
      <p:pic>
        <p:nvPicPr>
          <p:cNvPr id="12290" name="Picture 2" descr="Andrzejkowe wróżby - oto 5 najpopularniejszych!">
            <a:extLst>
              <a:ext uri="{FF2B5EF4-FFF2-40B4-BE49-F238E27FC236}">
                <a16:creationId xmlns:a16="http://schemas.microsoft.com/office/drawing/2014/main" id="{4BC26182-FD48-4BC5-AF54-7A375D6E98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6" r="-1" b="-1"/>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F8B82D20-7A88-46C5-A75C-E4CE1B34872A}"/>
              </a:ext>
            </a:extLst>
          </p:cNvPr>
          <p:cNvSpPr>
            <a:spLocks noGrp="1"/>
          </p:cNvSpPr>
          <p:nvPr>
            <p:ph idx="1"/>
          </p:nvPr>
        </p:nvSpPr>
        <p:spPr>
          <a:xfrm>
            <a:off x="5069940" y="2634108"/>
            <a:ext cx="6172200" cy="3858768"/>
          </a:xfrm>
        </p:spPr>
        <p:txBody>
          <a:bodyPr>
            <a:normAutofit/>
          </a:bodyPr>
          <a:lstStyle/>
          <a:p>
            <a:r>
              <a:rPr lang="pl-PL" sz="2400" dirty="0">
                <a:latin typeface="Forte" panose="03060902040502070203" pitchFamily="66" charset="0"/>
              </a:rPr>
              <a:t>D</a:t>
            </a:r>
            <a:r>
              <a:rPr lang="pl-PL" sz="2400" b="0" i="0" dirty="0">
                <a:effectLst/>
                <a:latin typeface="Forte" panose="03060902040502070203" pitchFamily="66" charset="0"/>
              </a:rPr>
              <a:t>ługość ostrużyny zapowiadała trwałość związku. Im ostrużyna dłuższa tym związek miał trwać dłużej. Obierki rzucano za siebie, a następnie próbowano z nich odczytać pierwszą literę imienia przyszłego partnera.</a:t>
            </a:r>
            <a:endParaRPr lang="pl-PL" sz="2400" dirty="0">
              <a:latin typeface="Forte" panose="03060902040502070203" pitchFamily="66" charset="0"/>
            </a:endParaRPr>
          </a:p>
        </p:txBody>
      </p:sp>
    </p:spTree>
    <p:extLst>
      <p:ext uri="{BB962C8B-B14F-4D97-AF65-F5344CB8AC3E}">
        <p14:creationId xmlns:p14="http://schemas.microsoft.com/office/powerpoint/2010/main" val="36486608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6"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Andrzejkowe wróżby dla freelancerów | O Pracy Zdalnej: Copywriter, Grafik,  Programista">
            <a:extLst>
              <a:ext uri="{FF2B5EF4-FFF2-40B4-BE49-F238E27FC236}">
                <a16:creationId xmlns:a16="http://schemas.microsoft.com/office/drawing/2014/main" id="{F166B939-C254-4C8D-AB21-E155E3C2E0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249"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17"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3A2C1A2E-7F8A-4958-A343-ED85DA98BF66}"/>
              </a:ext>
            </a:extLst>
          </p:cNvPr>
          <p:cNvSpPr>
            <a:spLocks noGrp="1"/>
          </p:cNvSpPr>
          <p:nvPr>
            <p:ph type="title"/>
          </p:nvPr>
        </p:nvSpPr>
        <p:spPr>
          <a:xfrm>
            <a:off x="424815" y="796671"/>
            <a:ext cx="3438144" cy="1124712"/>
          </a:xfrm>
        </p:spPr>
        <p:txBody>
          <a:bodyPr anchor="b">
            <a:normAutofit/>
          </a:bodyPr>
          <a:lstStyle/>
          <a:p>
            <a:r>
              <a:rPr lang="pl-PL" sz="3600" dirty="0">
                <a:latin typeface="Algerian" panose="04020705040A02060702" pitchFamily="82" charset="0"/>
              </a:rPr>
              <a:t>Ciekawostka</a:t>
            </a:r>
          </a:p>
        </p:txBody>
      </p:sp>
      <p:sp>
        <p:nvSpPr>
          <p:cNvPr id="13318"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19"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03E34C7C-B7D0-4427-959D-C5FB3D9BF92F}"/>
              </a:ext>
            </a:extLst>
          </p:cNvPr>
          <p:cNvSpPr>
            <a:spLocks noGrp="1"/>
          </p:cNvSpPr>
          <p:nvPr>
            <p:ph idx="1"/>
          </p:nvPr>
        </p:nvSpPr>
        <p:spPr>
          <a:xfrm>
            <a:off x="371094" y="2592963"/>
            <a:ext cx="3817448" cy="3332349"/>
          </a:xfrm>
        </p:spPr>
        <p:txBody>
          <a:bodyPr anchor="t">
            <a:noAutofit/>
          </a:bodyPr>
          <a:lstStyle/>
          <a:p>
            <a:r>
              <a:rPr lang="pl-PL" sz="1800" i="0" dirty="0">
                <a:effectLst/>
                <a:latin typeface="Roboto"/>
              </a:rPr>
              <a:t>Zwracano uwagę także na kształt obierek</a:t>
            </a:r>
            <a:r>
              <a:rPr lang="pl-PL" sz="1800" b="0" i="0" dirty="0">
                <a:effectLst/>
                <a:latin typeface="Roboto"/>
              </a:rPr>
              <a:t>, im szersze i grubsze miały oznaczać lata pomyślności i bogactwo, wąskie i chude lata biedy i niepowodzenia. Rzadko na zabawę dziewczęta zapraszały jednego chłopca, któremu zawiązywano oczy, kilkakrotnie obracając dookoła, dziewczęta ustawiały się w kręgu otaczającym chłopca i uważnie śledziły w stronę której z nich chłopiec najpierw spojrzy. Zwiastowało to również wczesny ślub.</a:t>
            </a:r>
            <a:endParaRPr lang="pl-PL" sz="1800" dirty="0"/>
          </a:p>
        </p:txBody>
      </p:sp>
    </p:spTree>
    <p:extLst>
      <p:ext uri="{BB962C8B-B14F-4D97-AF65-F5344CB8AC3E}">
        <p14:creationId xmlns:p14="http://schemas.microsoft.com/office/powerpoint/2010/main" val="24086147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70">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A29D5893-6B3E-421D-97CB-9613AB4E20EB}"/>
              </a:ext>
            </a:extLst>
          </p:cNvPr>
          <p:cNvSpPr>
            <a:spLocks noGrp="1"/>
          </p:cNvSpPr>
          <p:nvPr>
            <p:ph type="title"/>
          </p:nvPr>
        </p:nvSpPr>
        <p:spPr>
          <a:xfrm>
            <a:off x="6438900" y="669925"/>
            <a:ext cx="4457702" cy="1325563"/>
          </a:xfrm>
        </p:spPr>
        <p:txBody>
          <a:bodyPr anchor="b">
            <a:normAutofit/>
          </a:bodyPr>
          <a:lstStyle/>
          <a:p>
            <a:r>
              <a:rPr lang="pl-PL" sz="3800">
                <a:solidFill>
                  <a:schemeClr val="bg1"/>
                </a:solidFill>
                <a:latin typeface="Algerian" panose="04020705040A02060702" pitchFamily="82" charset="0"/>
              </a:rPr>
              <a:t>Szczekanie psa</a:t>
            </a:r>
          </a:p>
        </p:txBody>
      </p:sp>
      <p:pic>
        <p:nvPicPr>
          <p:cNvPr id="14338" name="Picture 2" descr="Andrzejki i Katarzynki 2020: tradycje i wróżby. Andrzejki i Katarzynki - co  to za święta | Dziennik Polski">
            <a:extLst>
              <a:ext uri="{FF2B5EF4-FFF2-40B4-BE49-F238E27FC236}">
                <a16:creationId xmlns:a16="http://schemas.microsoft.com/office/drawing/2014/main" id="{FB573803-AD9E-4BB2-9532-0E31A80589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83" r="21520" b="-1"/>
          <a:stretch/>
        </p:blipFill>
        <p:spPr bwMode="auto">
          <a:xfrm>
            <a:off x="20" y="10"/>
            <a:ext cx="5753082"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F52A865F-1B32-4181-AC56-88773F9226A9}"/>
              </a:ext>
            </a:extLst>
          </p:cNvPr>
          <p:cNvSpPr>
            <a:spLocks noGrp="1"/>
          </p:cNvSpPr>
          <p:nvPr>
            <p:ph idx="1"/>
          </p:nvPr>
        </p:nvSpPr>
        <p:spPr>
          <a:xfrm>
            <a:off x="6438900" y="2400304"/>
            <a:ext cx="4457702" cy="3441692"/>
          </a:xfrm>
        </p:spPr>
        <p:txBody>
          <a:bodyPr>
            <a:normAutofit/>
          </a:bodyPr>
          <a:lstStyle/>
          <a:p>
            <a:r>
              <a:rPr lang="pl-PL" sz="2000" i="0" dirty="0">
                <a:solidFill>
                  <a:schemeClr val="bg1"/>
                </a:solidFill>
                <a:effectLst/>
              </a:rPr>
              <a:t>W dzień świętego Andrzeja dziewczęta starały się wstać jak najwcześniej, wczesnym rankiem wybiegały przed dom wysłuchując z której strony dobiegnie je szczekanie psa z tego dokładnie kierunku miał nadejść również przyszły wybranek, liczono również sztachety w płocie, zaczynając od strony z której dobiegło szczekanie psa, każda sztacheta oznaczała jeden miesiąc oczekiwania na przyszłego męża. </a:t>
            </a:r>
            <a:endParaRPr lang="pl-PL" sz="2000" dirty="0">
              <a:solidFill>
                <a:schemeClr val="bg1"/>
              </a:solidFill>
            </a:endParaRPr>
          </a:p>
        </p:txBody>
      </p:sp>
      <p:cxnSp>
        <p:nvCxnSpPr>
          <p:cNvPr id="14341" name="Straight Connector 72">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102"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342" name="Straight Connector 74">
            <a:extLst>
              <a:ext uri="{FF2B5EF4-FFF2-40B4-BE49-F238E27FC236}">
                <a16:creationId xmlns:a16="http://schemas.microsoft.com/office/drawing/2014/main" id="{92E62CE6-1D21-4565-8E90-0F1D900BEF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202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ietuzinkowe wróżby andrzejkowe ☆ Propozycje dla dzieci i dorosłych">
            <a:extLst>
              <a:ext uri="{FF2B5EF4-FFF2-40B4-BE49-F238E27FC236}">
                <a16:creationId xmlns:a16="http://schemas.microsoft.com/office/drawing/2014/main" id="{4A936D62-F8A3-46B3-A47B-3453B62909C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4464" b="998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83D3E470-0B13-4250-B502-2D225D48F160}"/>
              </a:ext>
            </a:extLst>
          </p:cNvPr>
          <p:cNvSpPr>
            <a:spLocks noGrp="1"/>
          </p:cNvSpPr>
          <p:nvPr>
            <p:ph type="title"/>
          </p:nvPr>
        </p:nvSpPr>
        <p:spPr>
          <a:xfrm>
            <a:off x="838201" y="1065862"/>
            <a:ext cx="3313164" cy="4726276"/>
          </a:xfrm>
        </p:spPr>
        <p:txBody>
          <a:bodyPr>
            <a:normAutofit/>
          </a:bodyPr>
          <a:lstStyle/>
          <a:p>
            <a:pPr algn="r"/>
            <a:r>
              <a:rPr lang="pl-PL" sz="4000">
                <a:solidFill>
                  <a:srgbClr val="FFFFFF"/>
                </a:solidFill>
                <a:latin typeface="Algerian" panose="04020705040A02060702" pitchFamily="82" charset="0"/>
              </a:rPr>
              <a:t>Rzut trzewikiem</a:t>
            </a:r>
          </a:p>
        </p:txBody>
      </p:sp>
      <p:cxnSp>
        <p:nvCxnSpPr>
          <p:cNvPr id="1029"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10D3273-156A-4AF9-B669-3C1DA025AA8C}"/>
              </a:ext>
            </a:extLst>
          </p:cNvPr>
          <p:cNvSpPr>
            <a:spLocks noGrp="1"/>
          </p:cNvSpPr>
          <p:nvPr>
            <p:ph idx="1"/>
          </p:nvPr>
        </p:nvSpPr>
        <p:spPr>
          <a:xfrm>
            <a:off x="5155379" y="1065862"/>
            <a:ext cx="5744685" cy="4726276"/>
          </a:xfrm>
        </p:spPr>
        <p:txBody>
          <a:bodyPr anchor="ctr">
            <a:normAutofit/>
          </a:bodyPr>
          <a:lstStyle/>
          <a:p>
            <a:r>
              <a:rPr lang="pl-PL" sz="2000" b="0" i="0" dirty="0">
                <a:solidFill>
                  <a:srgbClr val="FFFFFF"/>
                </a:solidFill>
                <a:effectLst/>
              </a:rPr>
              <a:t>Uczestnik zabawy odwracał się tyłem do drzwi, a następnie rzucał za głowę lewy trzewik. But, który upadł podeszwą do podłogi i był skierowany czubkiem ku drzwiom, zwiastował pannom i kawalerom rychłą zmianę stanu cywilnego. </a:t>
            </a:r>
            <a:endParaRPr lang="pl-PL" sz="2000" dirty="0">
              <a:solidFill>
                <a:srgbClr val="FFFFFF"/>
              </a:solidFill>
            </a:endParaRPr>
          </a:p>
        </p:txBody>
      </p:sp>
    </p:spTree>
    <p:extLst>
      <p:ext uri="{BB962C8B-B14F-4D97-AF65-F5344CB8AC3E}">
        <p14:creationId xmlns:p14="http://schemas.microsoft.com/office/powerpoint/2010/main" val="15962527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ndrzejki 2019: Poznajcie wróżby andrzejkowe na dziś wieczór wróżb i zabaw  - echodnia.eu">
            <a:extLst>
              <a:ext uri="{FF2B5EF4-FFF2-40B4-BE49-F238E27FC236}">
                <a16:creationId xmlns:a16="http://schemas.microsoft.com/office/drawing/2014/main" id="{261E030C-67AD-462C-B11E-D4C2E5584E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8" t="6956" r="28838"/>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313BA29C-673F-4328-844A-5795CC5D61A7}"/>
              </a:ext>
            </a:extLst>
          </p:cNvPr>
          <p:cNvSpPr>
            <a:spLocks noGrp="1"/>
          </p:cNvSpPr>
          <p:nvPr>
            <p:ph type="title"/>
          </p:nvPr>
        </p:nvSpPr>
        <p:spPr>
          <a:xfrm>
            <a:off x="371094" y="1161288"/>
            <a:ext cx="3438144" cy="1124712"/>
          </a:xfrm>
        </p:spPr>
        <p:txBody>
          <a:bodyPr anchor="b">
            <a:normAutofit/>
          </a:bodyPr>
          <a:lstStyle/>
          <a:p>
            <a:r>
              <a:rPr lang="pl-PL" sz="2800">
                <a:latin typeface="Algerian" panose="04020705040A02060702" pitchFamily="82" charset="0"/>
              </a:rPr>
              <a:t>Rzucanie monetĄ</a:t>
            </a:r>
          </a:p>
        </p:txBody>
      </p:sp>
      <p:sp>
        <p:nvSpPr>
          <p:cNvPr id="2056"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AD71199A-A899-46F6-A70D-C873E015B79B}"/>
              </a:ext>
            </a:extLst>
          </p:cNvPr>
          <p:cNvSpPr>
            <a:spLocks noGrp="1"/>
          </p:cNvSpPr>
          <p:nvPr>
            <p:ph idx="1"/>
          </p:nvPr>
        </p:nvSpPr>
        <p:spPr>
          <a:xfrm>
            <a:off x="371094" y="2530601"/>
            <a:ext cx="3837112" cy="3394711"/>
          </a:xfrm>
        </p:spPr>
        <p:txBody>
          <a:bodyPr anchor="t">
            <a:normAutofit/>
          </a:bodyPr>
          <a:lstStyle/>
          <a:p>
            <a:r>
              <a:rPr lang="pl-PL" sz="2400" b="0" i="0" dirty="0">
                <a:effectLst/>
                <a:latin typeface="Forte" panose="03060902040502070203" pitchFamily="66" charset="0"/>
              </a:rPr>
              <a:t>Wystarczy pomyśleć życzenie i trafić monetą do naczynia napełnionego wodą umieszczonego w odpowiedniej odległości. Kto trafi do miski z wodą, tego marzenie na pewno się spełni.</a:t>
            </a:r>
            <a:endParaRPr lang="pl-PL" sz="2400" dirty="0">
              <a:latin typeface="Forte" panose="03060902040502070203" pitchFamily="66" charset="0"/>
            </a:endParaRPr>
          </a:p>
        </p:txBody>
      </p:sp>
    </p:spTree>
    <p:extLst>
      <p:ext uri="{BB962C8B-B14F-4D97-AF65-F5344CB8AC3E}">
        <p14:creationId xmlns:p14="http://schemas.microsoft.com/office/powerpoint/2010/main" val="695574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2" name="Freeform 21">
            <a:extLst>
              <a:ext uri="{FF2B5EF4-FFF2-40B4-BE49-F238E27FC236}">
                <a16:creationId xmlns:a16="http://schemas.microsoft.com/office/drawing/2014/main" id="{FEB0B922-A6AE-4089-8B21-F3E1A7709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37586" cy="6858000"/>
          </a:xfrm>
          <a:custGeom>
            <a:avLst/>
            <a:gdLst>
              <a:gd name="connsiteX0" fmla="*/ 0 w 10237586"/>
              <a:gd name="connsiteY0" fmla="*/ 0 h 6858000"/>
              <a:gd name="connsiteX1" fmla="*/ 7061432 w 10237586"/>
              <a:gd name="connsiteY1" fmla="*/ 0 h 6858000"/>
              <a:gd name="connsiteX2" fmla="*/ 10237586 w 10237586"/>
              <a:gd name="connsiteY2" fmla="*/ 6858000 h 6858000"/>
              <a:gd name="connsiteX3" fmla="*/ 0 w 102375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37586" h="6858000">
                <a:moveTo>
                  <a:pt x="0" y="0"/>
                </a:moveTo>
                <a:lnTo>
                  <a:pt x="7061432" y="0"/>
                </a:lnTo>
                <a:lnTo>
                  <a:pt x="10237586" y="6858000"/>
                </a:lnTo>
                <a:lnTo>
                  <a:pt x="0" y="6858000"/>
                </a:lnTo>
                <a:close/>
              </a:path>
            </a:pathLst>
          </a:custGeom>
          <a:solidFill>
            <a:srgbClr val="0000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3" name="Freeform 20">
            <a:extLst>
              <a:ext uri="{FF2B5EF4-FFF2-40B4-BE49-F238E27FC236}">
                <a16:creationId xmlns:a16="http://schemas.microsoft.com/office/drawing/2014/main" id="{C5EB7378-ADA3-4D6E-8E3A-09FAD147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98F87ADE-FC9A-4E68-8A1B-3267B8DF264E}"/>
              </a:ext>
            </a:extLst>
          </p:cNvPr>
          <p:cNvSpPr>
            <a:spLocks noGrp="1"/>
          </p:cNvSpPr>
          <p:nvPr>
            <p:ph type="title"/>
          </p:nvPr>
        </p:nvSpPr>
        <p:spPr>
          <a:xfrm>
            <a:off x="838200" y="365125"/>
            <a:ext cx="10515600" cy="1325563"/>
          </a:xfrm>
        </p:spPr>
        <p:txBody>
          <a:bodyPr>
            <a:normAutofit/>
          </a:bodyPr>
          <a:lstStyle/>
          <a:p>
            <a:r>
              <a:rPr lang="pl-PL">
                <a:solidFill>
                  <a:srgbClr val="FFFFFF"/>
                </a:solidFill>
                <a:latin typeface="Algerian" panose="04020705040A02060702" pitchFamily="82" charset="0"/>
              </a:rPr>
              <a:t>Przekłuwanie serca</a:t>
            </a:r>
          </a:p>
        </p:txBody>
      </p:sp>
      <p:sp>
        <p:nvSpPr>
          <p:cNvPr id="3" name="Symbol zastępczy zawartości 2">
            <a:extLst>
              <a:ext uri="{FF2B5EF4-FFF2-40B4-BE49-F238E27FC236}">
                <a16:creationId xmlns:a16="http://schemas.microsoft.com/office/drawing/2014/main" id="{0EB84579-0045-42F8-BFD7-FC9880FCAD57}"/>
              </a:ext>
            </a:extLst>
          </p:cNvPr>
          <p:cNvSpPr>
            <a:spLocks noGrp="1"/>
          </p:cNvSpPr>
          <p:nvPr>
            <p:ph idx="1"/>
          </p:nvPr>
        </p:nvSpPr>
        <p:spPr>
          <a:xfrm>
            <a:off x="838200" y="2021249"/>
            <a:ext cx="5707565" cy="4155713"/>
          </a:xfrm>
        </p:spPr>
        <p:txBody>
          <a:bodyPr>
            <a:normAutofit/>
          </a:bodyPr>
          <a:lstStyle/>
          <a:p>
            <a:r>
              <a:rPr lang="pl-PL" sz="2000" b="0" i="0">
                <a:solidFill>
                  <a:srgbClr val="FFFFFF"/>
                </a:solidFill>
                <a:effectLst/>
                <a:latin typeface="Forte" panose="03060902040502070203" pitchFamily="66" charset="0"/>
              </a:rPr>
              <a:t>Wycinamy dwa papierowe spore serca. Na jednym z nich wypisujemy popularne imiona żeńskie, na drugim – męskie. Jedna osoba przytrzymuje serce, a uczestnicy przekłuwają papier. Imię, w które uczestnik trafi szpilką, będzie imieniem jego przyszłej żony lub męża.</a:t>
            </a:r>
            <a:endParaRPr lang="pl-PL" sz="2000">
              <a:solidFill>
                <a:srgbClr val="FFFFFF"/>
              </a:solidFill>
              <a:latin typeface="Forte" panose="03060902040502070203" pitchFamily="66" charset="0"/>
            </a:endParaRPr>
          </a:p>
        </p:txBody>
      </p:sp>
      <p:pic>
        <p:nvPicPr>
          <p:cNvPr id="3080" name="Picture 8" descr="Wróżba andrzejkowa - kto cię kocha? - Wróżby - Polki.pl">
            <a:extLst>
              <a:ext uri="{FF2B5EF4-FFF2-40B4-BE49-F238E27FC236}">
                <a16:creationId xmlns:a16="http://schemas.microsoft.com/office/drawing/2014/main" id="{0F6C3632-11EA-4697-B622-73B47FD84B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02316" y="286063"/>
            <a:ext cx="3191594" cy="3191594"/>
          </a:xfrm>
          <a:prstGeom prst="rect">
            <a:avLst/>
          </a:prstGeom>
          <a:extLst>
            <a:ext uri="{909E8E84-426E-40DD-AFC4-6F175D3DCCD1}">
              <a14:hiddenFill xmlns:a14="http://schemas.microsoft.com/office/drawing/2010/main">
                <a:solidFill>
                  <a:srgbClr val="FFFFFF"/>
                </a:solidFill>
              </a14:hiddenFill>
            </a:ext>
          </a:extLst>
        </p:spPr>
      </p:pic>
      <p:pic>
        <p:nvPicPr>
          <p:cNvPr id="4" name="Picture 4" descr="Everything and Nothing: Wróżby andrzejkowe !">
            <a:extLst>
              <a:ext uri="{FF2B5EF4-FFF2-40B4-BE49-F238E27FC236}">
                <a16:creationId xmlns:a16="http://schemas.microsoft.com/office/drawing/2014/main" id="{48CF3E27-5267-47A8-95EF-884C8B4B40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 r="1" b="1"/>
          <a:stretch/>
        </p:blipFill>
        <p:spPr bwMode="auto">
          <a:xfrm>
            <a:off x="8302316" y="3556719"/>
            <a:ext cx="3191594" cy="308200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04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2" name="Rectangle 70">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Andrzejki 2020 - DATA: kiedy obchodzimy wieczór wróżb w Polsce i na  świecie? - Radio ZET">
            <a:extLst>
              <a:ext uri="{FF2B5EF4-FFF2-40B4-BE49-F238E27FC236}">
                <a16:creationId xmlns:a16="http://schemas.microsoft.com/office/drawing/2014/main" id="{36E6A10E-D843-44F2-A56A-1F181CB4ED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22" r="7055" b="9092"/>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7413" name="Rectangle 7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4"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B6E35CA4-DA41-41B2-A55F-D64436D40E8A}"/>
              </a:ext>
            </a:extLst>
          </p:cNvPr>
          <p:cNvSpPr>
            <a:spLocks noGrp="1"/>
          </p:cNvSpPr>
          <p:nvPr>
            <p:ph idx="1"/>
          </p:nvPr>
        </p:nvSpPr>
        <p:spPr>
          <a:xfrm>
            <a:off x="8395868" y="1062990"/>
            <a:ext cx="3438906" cy="4862322"/>
          </a:xfrm>
        </p:spPr>
        <p:txBody>
          <a:bodyPr anchor="t">
            <a:normAutofit/>
          </a:bodyPr>
          <a:lstStyle/>
          <a:p>
            <a:r>
              <a:rPr lang="pl-PL" sz="1700" i="0" dirty="0">
                <a:effectLst/>
              </a:rPr>
              <a:t>Częste było również wkładanie pod naczynia rekwizytów, a następnie odkrywania co kryje się pod nimi.</a:t>
            </a:r>
          </a:p>
          <a:p>
            <a:endParaRPr lang="pl-PL" sz="1700" dirty="0"/>
          </a:p>
          <a:p>
            <a:endParaRPr lang="pl-PL" sz="1700" i="0" dirty="0">
              <a:effectLst/>
            </a:endParaRPr>
          </a:p>
          <a:p>
            <a:pPr marL="0" indent="0">
              <a:buNone/>
            </a:pPr>
            <a:endParaRPr lang="pl-PL" sz="1700" i="0" dirty="0">
              <a:effectLst/>
            </a:endParaRPr>
          </a:p>
          <a:p>
            <a:pPr marL="0" indent="0">
              <a:buNone/>
            </a:pPr>
            <a:r>
              <a:rPr lang="pl-PL" sz="1700" dirty="0"/>
              <a:t>- </a:t>
            </a:r>
            <a:r>
              <a:rPr lang="pl-PL" sz="2000" i="0" dirty="0">
                <a:effectLst/>
              </a:rPr>
              <a:t>różaniec, medalik czy krzyży -        pójście do zakonu,</a:t>
            </a:r>
            <a:br>
              <a:rPr lang="pl-PL" sz="2000" i="0" dirty="0">
                <a:effectLst/>
              </a:rPr>
            </a:br>
            <a:r>
              <a:rPr lang="pl-PL" sz="2000" i="0" dirty="0">
                <a:effectLst/>
              </a:rPr>
              <a:t>- obrączka - zamążpójście,</a:t>
            </a:r>
            <a:br>
              <a:rPr lang="pl-PL" sz="2000" i="0" dirty="0">
                <a:effectLst/>
              </a:rPr>
            </a:br>
            <a:r>
              <a:rPr lang="pl-PL" sz="2000" dirty="0"/>
              <a:t>- m</a:t>
            </a:r>
            <a:r>
              <a:rPr lang="pl-PL" sz="2000" i="0" dirty="0">
                <a:effectLst/>
              </a:rPr>
              <a:t>oneta - bogactwo, </a:t>
            </a:r>
            <a:br>
              <a:rPr lang="pl-PL" sz="2000" i="0" dirty="0">
                <a:effectLst/>
              </a:rPr>
            </a:br>
            <a:r>
              <a:rPr lang="pl-PL" sz="2000" i="0" dirty="0">
                <a:effectLst/>
              </a:rPr>
              <a:t>- łyżka - dobrą gospodynię,</a:t>
            </a:r>
            <a:br>
              <a:rPr lang="pl-PL" sz="2000" i="0" dirty="0">
                <a:effectLst/>
              </a:rPr>
            </a:br>
            <a:r>
              <a:rPr lang="pl-PL" sz="2000" i="0" dirty="0">
                <a:effectLst/>
              </a:rPr>
              <a:t>- puste miejsce z kolei  oznaczało brak zmian w nadchodzącym roku</a:t>
            </a:r>
            <a:endParaRPr lang="pl-PL" sz="2000" dirty="0"/>
          </a:p>
        </p:txBody>
      </p:sp>
    </p:spTree>
    <p:extLst>
      <p:ext uri="{BB962C8B-B14F-4D97-AF65-F5344CB8AC3E}">
        <p14:creationId xmlns:p14="http://schemas.microsoft.com/office/powerpoint/2010/main" val="33187105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88" name="Rectangle 7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Andrzejkowe wosku lanie... - Szkoła Reptowo">
            <a:extLst>
              <a:ext uri="{FF2B5EF4-FFF2-40B4-BE49-F238E27FC236}">
                <a16:creationId xmlns:a16="http://schemas.microsoft.com/office/drawing/2014/main" id="{5FA3B583-3E38-4E1B-B7A1-5D747F4A6F6D}"/>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AC743C0A-9E0A-41CC-AE2D-14E8A641EA0C}"/>
              </a:ext>
            </a:extLst>
          </p:cNvPr>
          <p:cNvSpPr>
            <a:spLocks noGrp="1"/>
          </p:cNvSpPr>
          <p:nvPr>
            <p:ph type="title"/>
          </p:nvPr>
        </p:nvSpPr>
        <p:spPr>
          <a:xfrm>
            <a:off x="969068" y="516290"/>
            <a:ext cx="10506456" cy="2057400"/>
          </a:xfrm>
        </p:spPr>
        <p:txBody>
          <a:bodyPr anchor="b">
            <a:normAutofit/>
          </a:bodyPr>
          <a:lstStyle/>
          <a:p>
            <a:r>
              <a:rPr lang="pl-PL" sz="5000" dirty="0">
                <a:latin typeface="Algerian" panose="04020705040A02060702" pitchFamily="82" charset="0"/>
              </a:rPr>
              <a:t>Inne zwyczaje andrzejkowe</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DD52725B-6C71-4B8A-AD8D-5FB0C697EFFD}"/>
              </a:ext>
            </a:extLst>
          </p:cNvPr>
          <p:cNvSpPr>
            <a:spLocks noGrp="1"/>
          </p:cNvSpPr>
          <p:nvPr>
            <p:ph idx="1"/>
          </p:nvPr>
        </p:nvSpPr>
        <p:spPr>
          <a:xfrm>
            <a:off x="841248" y="3502152"/>
            <a:ext cx="10506456" cy="2670048"/>
          </a:xfrm>
        </p:spPr>
        <p:txBody>
          <a:bodyPr>
            <a:normAutofit/>
          </a:bodyPr>
          <a:lstStyle/>
          <a:p>
            <a:pPr marL="0" indent="0">
              <a:buNone/>
            </a:pPr>
            <a:r>
              <a:rPr lang="pl-PL" sz="2000" dirty="0"/>
              <a:t>   Indywidualne :</a:t>
            </a:r>
          </a:p>
          <a:p>
            <a:pPr>
              <a:buFont typeface="Arial" panose="020B0604020202020204" pitchFamily="34" charset="0"/>
              <a:buChar char="•"/>
            </a:pPr>
            <a:r>
              <a:rPr lang="pl-PL" sz="2000" b="0" i="0" dirty="0">
                <a:effectLst/>
              </a:rPr>
              <a:t>Dziewczyny wysiewały w garnkach lub na skrawku pola ziarna </a:t>
            </a:r>
            <a:r>
              <a:rPr lang="pl-PL" sz="2000" dirty="0"/>
              <a:t>lnu</a:t>
            </a:r>
            <a:r>
              <a:rPr lang="pl-PL" sz="2000" b="0" i="0" dirty="0">
                <a:effectLst/>
              </a:rPr>
              <a:t> i </a:t>
            </a:r>
            <a:r>
              <a:rPr lang="pl-PL" sz="2000" dirty="0"/>
              <a:t>konopi</a:t>
            </a:r>
            <a:r>
              <a:rPr lang="pl-PL" sz="2000" b="0" i="0" dirty="0">
                <a:effectLst/>
              </a:rPr>
              <a:t>, które zagrabiano męskimi spodniami, w nadziei, że sprowadzi to do domu kandydata na męża (</a:t>
            </a:r>
            <a:r>
              <a:rPr lang="pl-PL" sz="2000" dirty="0"/>
              <a:t>Kresy Wschodnie</a:t>
            </a:r>
            <a:r>
              <a:rPr lang="pl-PL" sz="2000" b="0" i="0" dirty="0">
                <a:effectLst/>
              </a:rPr>
              <a:t>).</a:t>
            </a:r>
          </a:p>
          <a:p>
            <a:pPr>
              <a:buFont typeface="Arial" panose="020B0604020202020204" pitchFamily="34" charset="0"/>
              <a:buChar char="•"/>
            </a:pPr>
            <a:r>
              <a:rPr lang="pl-PL" sz="2000" b="0" i="0" dirty="0">
                <a:effectLst/>
              </a:rPr>
              <a:t>Jeśli dziewczyna pościła przez cały dzień i </a:t>
            </a:r>
            <a:r>
              <a:rPr lang="pl-PL" sz="2000" dirty="0"/>
              <a:t>modliła</a:t>
            </a:r>
            <a:r>
              <a:rPr lang="pl-PL" sz="2000" b="0" i="0" dirty="0">
                <a:effectLst/>
              </a:rPr>
              <a:t> się do świętego Andrzeja, to we śnie mógł ukazać się jej przyszły ukochany (powszechne).</a:t>
            </a:r>
          </a:p>
          <a:p>
            <a:pPr>
              <a:buFont typeface="Arial" panose="020B0604020202020204" pitchFamily="34" charset="0"/>
              <a:buChar char="•"/>
            </a:pPr>
            <a:r>
              <a:rPr lang="pl-PL" sz="2000" b="0" i="0" dirty="0">
                <a:effectLst/>
              </a:rPr>
              <a:t>Jeśli ucięta przez pannę w dniu świętego Andrzeja gałązka </a:t>
            </a:r>
            <a:r>
              <a:rPr lang="pl-PL" sz="2000" dirty="0"/>
              <a:t>wiśni</a:t>
            </a:r>
            <a:r>
              <a:rPr lang="pl-PL" sz="2000" b="0" i="0" dirty="0">
                <a:effectLst/>
              </a:rPr>
              <a:t> lub </a:t>
            </a:r>
            <a:r>
              <a:rPr lang="pl-PL" sz="2000" dirty="0"/>
              <a:t>czereśni</a:t>
            </a:r>
            <a:r>
              <a:rPr lang="pl-PL" sz="2000" b="0" i="0" dirty="0">
                <a:effectLst/>
              </a:rPr>
              <a:t> zakwitła w wigilię </a:t>
            </a:r>
            <a:r>
              <a:rPr lang="pl-PL" sz="2000" dirty="0"/>
              <a:t>Bożego Narodzenia</a:t>
            </a:r>
            <a:r>
              <a:rPr lang="pl-PL" sz="2000" b="0" i="0" dirty="0">
                <a:effectLst/>
              </a:rPr>
              <a:t>, dziewczyna mogła liczyć na rychłe pójście za mąż.</a:t>
            </a:r>
          </a:p>
          <a:p>
            <a:pPr marL="0" indent="0">
              <a:buNone/>
            </a:pPr>
            <a:endParaRPr lang="pl-PL" sz="2000" dirty="0"/>
          </a:p>
        </p:txBody>
      </p:sp>
    </p:spTree>
    <p:extLst>
      <p:ext uri="{BB962C8B-B14F-4D97-AF65-F5344CB8AC3E}">
        <p14:creationId xmlns:p14="http://schemas.microsoft.com/office/powerpoint/2010/main" val="1391217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1220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ACF5D027-A01D-47AD-8AAF-471CA6A97A94}"/>
              </a:ext>
            </a:extLst>
          </p:cNvPr>
          <p:cNvSpPr>
            <a:spLocks noGrp="1"/>
          </p:cNvSpPr>
          <p:nvPr>
            <p:ph type="title"/>
          </p:nvPr>
        </p:nvSpPr>
        <p:spPr>
          <a:xfrm>
            <a:off x="524256" y="4767072"/>
            <a:ext cx="6594189" cy="1625210"/>
          </a:xfrm>
        </p:spPr>
        <p:txBody>
          <a:bodyPr>
            <a:normAutofit/>
          </a:bodyPr>
          <a:lstStyle/>
          <a:p>
            <a:pPr algn="ctr"/>
            <a:r>
              <a:rPr lang="pl-PL" dirty="0">
                <a:solidFill>
                  <a:srgbClr val="FFFFFF"/>
                </a:solidFill>
                <a:latin typeface="Algerian" panose="04020705040A02060702" pitchFamily="82" charset="0"/>
              </a:rPr>
              <a:t>Andrzejki</a:t>
            </a:r>
          </a:p>
        </p:txBody>
      </p:sp>
      <p:pic>
        <p:nvPicPr>
          <p:cNvPr id="2050" name="Picture 2" descr="Andrzejki 2019: Wróżby i zabawy na imprezę. Zobacz, jak lać wosk, co  oznaczają kształty i jakie inne zabawy warto przygotować | Głos Wielkopolski">
            <a:extLst>
              <a:ext uri="{FF2B5EF4-FFF2-40B4-BE49-F238E27FC236}">
                <a16:creationId xmlns:a16="http://schemas.microsoft.com/office/drawing/2014/main" id="{13DDBE1B-E2E3-42A1-BA24-C9DC1D306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8" r="1" b="317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03F65486-AF7B-4028-B4EA-07EB0FBAD7C7}"/>
              </a:ext>
            </a:extLst>
          </p:cNvPr>
          <p:cNvSpPr>
            <a:spLocks noGrp="1"/>
          </p:cNvSpPr>
          <p:nvPr>
            <p:ph idx="1"/>
          </p:nvPr>
        </p:nvSpPr>
        <p:spPr>
          <a:xfrm>
            <a:off x="8029319" y="917725"/>
            <a:ext cx="3424739" cy="4852362"/>
          </a:xfrm>
        </p:spPr>
        <p:txBody>
          <a:bodyPr anchor="ctr">
            <a:normAutofit/>
          </a:bodyPr>
          <a:lstStyle/>
          <a:p>
            <a:r>
              <a:rPr lang="pl-PL" sz="1600" b="1" i="0" dirty="0">
                <a:solidFill>
                  <a:srgbClr val="FFFFFF"/>
                </a:solidFill>
                <a:effectLst/>
                <a:latin typeface="Forte" panose="03060902040502070203" pitchFamily="66" charset="0"/>
              </a:rPr>
              <a:t>Andrzejki</a:t>
            </a:r>
            <a:r>
              <a:rPr lang="pl-PL" sz="1600" b="0" i="0" dirty="0">
                <a:solidFill>
                  <a:srgbClr val="FFFFFF"/>
                </a:solidFill>
                <a:effectLst/>
                <a:latin typeface="Forte" panose="03060902040502070203" pitchFamily="66" charset="0"/>
              </a:rPr>
              <a:t> – wieczór </a:t>
            </a:r>
            <a:r>
              <a:rPr lang="pl-PL" sz="1600" dirty="0">
                <a:solidFill>
                  <a:srgbClr val="FFFFFF"/>
                </a:solidFill>
                <a:latin typeface="Forte" panose="03060902040502070203" pitchFamily="66" charset="0"/>
              </a:rPr>
              <a:t>wróżb</a:t>
            </a:r>
            <a:r>
              <a:rPr lang="pl-PL" sz="1600" b="0" i="0" dirty="0">
                <a:solidFill>
                  <a:srgbClr val="FFFFFF"/>
                </a:solidFill>
                <a:effectLst/>
                <a:latin typeface="Forte" panose="03060902040502070203" pitchFamily="66" charset="0"/>
              </a:rPr>
              <a:t> odprawianych w nocy z </a:t>
            </a:r>
            <a:r>
              <a:rPr lang="pl-PL" sz="1600" dirty="0">
                <a:solidFill>
                  <a:srgbClr val="FFFFFF"/>
                </a:solidFill>
                <a:latin typeface="Forte" panose="03060902040502070203" pitchFamily="66" charset="0"/>
              </a:rPr>
              <a:t>29</a:t>
            </a:r>
            <a:r>
              <a:rPr lang="pl-PL" sz="1600" b="0" i="0" dirty="0">
                <a:solidFill>
                  <a:srgbClr val="FFFFFF"/>
                </a:solidFill>
                <a:effectLst/>
                <a:latin typeface="Forte" panose="03060902040502070203" pitchFamily="66" charset="0"/>
              </a:rPr>
              <a:t> na </a:t>
            </a:r>
            <a:r>
              <a:rPr lang="pl-PL" sz="1600" dirty="0">
                <a:solidFill>
                  <a:srgbClr val="FFFFFF"/>
                </a:solidFill>
                <a:latin typeface="Forte" panose="03060902040502070203" pitchFamily="66" charset="0"/>
              </a:rPr>
              <a:t>30 listopada</a:t>
            </a:r>
            <a:r>
              <a:rPr lang="pl-PL" sz="1600" b="0" i="0" dirty="0">
                <a:solidFill>
                  <a:srgbClr val="FFFFFF"/>
                </a:solidFill>
                <a:effectLst/>
                <a:latin typeface="Forte" panose="03060902040502070203" pitchFamily="66" charset="0"/>
              </a:rPr>
              <a:t>, w </a:t>
            </a:r>
            <a:r>
              <a:rPr lang="pl-PL" sz="1600" dirty="0">
                <a:solidFill>
                  <a:srgbClr val="FFFFFF"/>
                </a:solidFill>
                <a:latin typeface="Forte" panose="03060902040502070203" pitchFamily="66" charset="0"/>
              </a:rPr>
              <a:t>wigilię</a:t>
            </a:r>
            <a:r>
              <a:rPr lang="pl-PL" sz="1600" b="0" i="0" dirty="0">
                <a:solidFill>
                  <a:srgbClr val="FFFFFF"/>
                </a:solidFill>
                <a:effectLst/>
                <a:latin typeface="Forte" panose="03060902040502070203" pitchFamily="66" charset="0"/>
              </a:rPr>
              <a:t> </a:t>
            </a:r>
            <a:r>
              <a:rPr lang="pl-PL" sz="1600" dirty="0">
                <a:solidFill>
                  <a:srgbClr val="FFFFFF"/>
                </a:solidFill>
                <a:latin typeface="Forte" panose="03060902040502070203" pitchFamily="66" charset="0"/>
              </a:rPr>
              <a:t>świętego Andrzeja</a:t>
            </a:r>
            <a:r>
              <a:rPr lang="pl-PL" sz="1600" b="0" i="0" dirty="0">
                <a:solidFill>
                  <a:srgbClr val="FFFFFF"/>
                </a:solidFill>
                <a:effectLst/>
                <a:latin typeface="Forte" panose="03060902040502070203" pitchFamily="66" charset="0"/>
              </a:rPr>
              <a:t>, patrona </a:t>
            </a:r>
            <a:r>
              <a:rPr lang="pl-PL" sz="1600" dirty="0">
                <a:solidFill>
                  <a:srgbClr val="FFFFFF"/>
                </a:solidFill>
                <a:latin typeface="Forte" panose="03060902040502070203" pitchFamily="66" charset="0"/>
              </a:rPr>
              <a:t>Szkocji</a:t>
            </a:r>
            <a:r>
              <a:rPr lang="pl-PL" sz="1600" b="0" i="0" dirty="0">
                <a:solidFill>
                  <a:srgbClr val="FFFFFF"/>
                </a:solidFill>
                <a:effectLst/>
                <a:latin typeface="Forte" panose="03060902040502070203" pitchFamily="66" charset="0"/>
              </a:rPr>
              <a:t>, </a:t>
            </a:r>
            <a:r>
              <a:rPr lang="pl-PL" sz="1600" dirty="0">
                <a:solidFill>
                  <a:srgbClr val="FFFFFF"/>
                </a:solidFill>
                <a:latin typeface="Forte" panose="03060902040502070203" pitchFamily="66" charset="0"/>
              </a:rPr>
              <a:t>Grecji</a:t>
            </a:r>
            <a:r>
              <a:rPr lang="pl-PL" sz="1600" b="0" i="0" dirty="0">
                <a:solidFill>
                  <a:srgbClr val="FFFFFF"/>
                </a:solidFill>
                <a:effectLst/>
                <a:latin typeface="Forte" panose="03060902040502070203" pitchFamily="66" charset="0"/>
              </a:rPr>
              <a:t> i </a:t>
            </a:r>
            <a:r>
              <a:rPr lang="pl-PL" sz="1600" dirty="0">
                <a:solidFill>
                  <a:srgbClr val="FFFFFF"/>
                </a:solidFill>
                <a:latin typeface="Forte" panose="03060902040502070203" pitchFamily="66" charset="0"/>
              </a:rPr>
              <a:t>Rosji</a:t>
            </a:r>
            <a:r>
              <a:rPr lang="pl-PL" sz="1600" b="0" i="0" dirty="0">
                <a:solidFill>
                  <a:srgbClr val="FFFFFF"/>
                </a:solidFill>
                <a:effectLst/>
                <a:latin typeface="Forte" panose="03060902040502070203" pitchFamily="66" charset="0"/>
              </a:rPr>
              <a:t>. Pierwsza </a:t>
            </a:r>
            <a:r>
              <a:rPr lang="pl-PL" sz="1600" dirty="0">
                <a:solidFill>
                  <a:srgbClr val="FFFFFF"/>
                </a:solidFill>
                <a:latin typeface="Forte" panose="03060902040502070203" pitchFamily="66" charset="0"/>
              </a:rPr>
              <a:t>polska</a:t>
            </a:r>
            <a:r>
              <a:rPr lang="pl-PL" sz="1600" b="0" i="0" dirty="0">
                <a:solidFill>
                  <a:srgbClr val="FFFFFF"/>
                </a:solidFill>
                <a:effectLst/>
                <a:latin typeface="Forte" panose="03060902040502070203" pitchFamily="66" charset="0"/>
              </a:rPr>
              <a:t> wzmianka literacka o nim pojawiła się w 1557 za sprawą </a:t>
            </a:r>
            <a:r>
              <a:rPr lang="pl-PL" sz="1600" dirty="0">
                <a:solidFill>
                  <a:srgbClr val="FFFFFF"/>
                </a:solidFill>
                <a:latin typeface="Forte" panose="03060902040502070203" pitchFamily="66" charset="0"/>
              </a:rPr>
              <a:t>Marcina Bielskiego</a:t>
            </a:r>
            <a:r>
              <a:rPr lang="pl-PL" sz="1600" b="0" i="0" dirty="0">
                <a:solidFill>
                  <a:srgbClr val="FFFFFF"/>
                </a:solidFill>
                <a:effectLst/>
                <a:latin typeface="Forte" panose="03060902040502070203" pitchFamily="66" charset="0"/>
              </a:rPr>
              <a:t>.</a:t>
            </a:r>
          </a:p>
          <a:p>
            <a:r>
              <a:rPr lang="pl-PL" sz="1600" b="0" i="0" dirty="0">
                <a:solidFill>
                  <a:srgbClr val="FFFFFF"/>
                </a:solidFill>
                <a:effectLst/>
                <a:latin typeface="Forte" panose="03060902040502070203" pitchFamily="66" charset="0"/>
              </a:rPr>
              <a:t>Dzień ten przypada na końcu lub na początku </a:t>
            </a:r>
            <a:r>
              <a:rPr lang="pl-PL" sz="1600" dirty="0">
                <a:solidFill>
                  <a:srgbClr val="FFFFFF"/>
                </a:solidFill>
                <a:latin typeface="Forte" panose="03060902040502070203" pitchFamily="66" charset="0"/>
              </a:rPr>
              <a:t>roku liturgicznego</a:t>
            </a:r>
            <a:r>
              <a:rPr lang="pl-PL" sz="1600" b="0" i="0" dirty="0">
                <a:solidFill>
                  <a:srgbClr val="FFFFFF"/>
                </a:solidFill>
                <a:effectLst/>
                <a:latin typeface="Forte" panose="03060902040502070203" pitchFamily="66" charset="0"/>
              </a:rPr>
              <a:t>. Andrzejki są specjalną okazją do zorganizowania ostatnich hucznych zabaw przed rozpoczynającym się </a:t>
            </a:r>
            <a:r>
              <a:rPr lang="pl-PL" sz="1600" dirty="0">
                <a:solidFill>
                  <a:srgbClr val="FFFFFF"/>
                </a:solidFill>
                <a:latin typeface="Forte" panose="03060902040502070203" pitchFamily="66" charset="0"/>
              </a:rPr>
              <a:t>adwentem</a:t>
            </a:r>
            <a:r>
              <a:rPr lang="pl-PL" sz="1600" b="0" i="0" dirty="0">
                <a:solidFill>
                  <a:srgbClr val="FFFFFF"/>
                </a:solidFill>
                <a:effectLst/>
                <a:latin typeface="Forte" panose="03060902040502070203" pitchFamily="66" charset="0"/>
              </a:rPr>
              <a:t>.</a:t>
            </a:r>
          </a:p>
          <a:p>
            <a:r>
              <a:rPr lang="pl-PL" sz="1600" b="0" i="0" dirty="0">
                <a:solidFill>
                  <a:srgbClr val="FFFFFF"/>
                </a:solidFill>
                <a:effectLst/>
                <a:latin typeface="Forte" panose="03060902040502070203" pitchFamily="66" charset="0"/>
              </a:rPr>
              <a:t>W Szkocji obchodzony 30 listopada dzień świętego Andrzeja jest </a:t>
            </a:r>
            <a:r>
              <a:rPr lang="pl-PL" sz="1600" dirty="0">
                <a:solidFill>
                  <a:srgbClr val="FFFFFF"/>
                </a:solidFill>
                <a:latin typeface="Forte" panose="03060902040502070203" pitchFamily="66" charset="0"/>
              </a:rPr>
              <a:t>świętem narodowym</a:t>
            </a:r>
            <a:r>
              <a:rPr lang="pl-PL" sz="1600" b="0" i="0" dirty="0">
                <a:solidFill>
                  <a:srgbClr val="FFFFFF"/>
                </a:solidFill>
                <a:effectLst/>
                <a:latin typeface="Forte" panose="03060902040502070203" pitchFamily="66" charset="0"/>
              </a:rPr>
              <a:t>.</a:t>
            </a:r>
          </a:p>
          <a:p>
            <a:endParaRPr lang="pl-PL" sz="1600" dirty="0">
              <a:solidFill>
                <a:srgbClr val="FFFFFF"/>
              </a:solidFill>
            </a:endParaRPr>
          </a:p>
        </p:txBody>
      </p:sp>
    </p:spTree>
    <p:extLst>
      <p:ext uri="{BB962C8B-B14F-4D97-AF65-F5344CB8AC3E}">
        <p14:creationId xmlns:p14="http://schemas.microsoft.com/office/powerpoint/2010/main" val="1358526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Wróżby andrzejkowe dla dorosłych - najciekawsze propozycje na wieczór wróżb">
            <a:extLst>
              <a:ext uri="{FF2B5EF4-FFF2-40B4-BE49-F238E27FC236}">
                <a16:creationId xmlns:a16="http://schemas.microsoft.com/office/drawing/2014/main" id="{7B9E607A-04E4-4B85-B5B4-2E4E7885F7C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1369" b="4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3BB688F1-9E89-4DA6-854F-E2FB5D758059}"/>
              </a:ext>
            </a:extLst>
          </p:cNvPr>
          <p:cNvSpPr>
            <a:spLocks noGrp="1"/>
          </p:cNvSpPr>
          <p:nvPr>
            <p:ph type="title"/>
          </p:nvPr>
        </p:nvSpPr>
        <p:spPr>
          <a:xfrm>
            <a:off x="838200" y="365125"/>
            <a:ext cx="10515600" cy="1325563"/>
          </a:xfrm>
        </p:spPr>
        <p:txBody>
          <a:bodyPr>
            <a:normAutofit/>
          </a:bodyPr>
          <a:lstStyle/>
          <a:p>
            <a:r>
              <a:rPr lang="pl-PL">
                <a:solidFill>
                  <a:srgbClr val="FFFFFF"/>
                </a:solidFill>
                <a:latin typeface="Algerian" panose="04020705040A02060702" pitchFamily="82" charset="0"/>
              </a:rPr>
              <a:t>Inne zwyczaje andrzejkowe</a:t>
            </a:r>
          </a:p>
        </p:txBody>
      </p:sp>
      <p:sp>
        <p:nvSpPr>
          <p:cNvPr id="3" name="Symbol zastępczy zawartości 2">
            <a:extLst>
              <a:ext uri="{FF2B5EF4-FFF2-40B4-BE49-F238E27FC236}">
                <a16:creationId xmlns:a16="http://schemas.microsoft.com/office/drawing/2014/main" id="{B1693480-6CC3-406A-AFFD-2C8E22A1C460}"/>
              </a:ext>
            </a:extLst>
          </p:cNvPr>
          <p:cNvSpPr>
            <a:spLocks noGrp="1"/>
          </p:cNvSpPr>
          <p:nvPr>
            <p:ph idx="1"/>
          </p:nvPr>
        </p:nvSpPr>
        <p:spPr>
          <a:xfrm>
            <a:off x="838200" y="1825625"/>
            <a:ext cx="10515600" cy="4351338"/>
          </a:xfrm>
        </p:spPr>
        <p:txBody>
          <a:bodyPr>
            <a:normAutofit/>
          </a:bodyPr>
          <a:lstStyle/>
          <a:p>
            <a:pPr marL="0" indent="0">
              <a:buNone/>
            </a:pPr>
            <a:r>
              <a:rPr lang="pl-PL" sz="1500">
                <a:solidFill>
                  <a:srgbClr val="FFFFFF"/>
                </a:solidFill>
              </a:rPr>
              <a:t>     Zbiorowe</a:t>
            </a:r>
          </a:p>
          <a:p>
            <a:pPr>
              <a:buFont typeface="Arial" panose="020B0604020202020204" pitchFamily="34" charset="0"/>
              <a:buChar char="•"/>
            </a:pPr>
            <a:r>
              <a:rPr lang="pl-PL" sz="1500">
                <a:solidFill>
                  <a:srgbClr val="FFFFFF"/>
                </a:solidFill>
              </a:rPr>
              <a:t>Losowanie</a:t>
            </a:r>
            <a:r>
              <a:rPr lang="pl-PL" sz="1500" b="0" i="0">
                <a:solidFill>
                  <a:srgbClr val="FFFFFF"/>
                </a:solidFill>
                <a:effectLst/>
              </a:rPr>
              <a:t> przedmiotów o symbolicznym znaczeniu, np. </a:t>
            </a:r>
            <a:r>
              <a:rPr lang="pl-PL" sz="1500">
                <a:solidFill>
                  <a:srgbClr val="FFFFFF"/>
                </a:solidFill>
              </a:rPr>
              <a:t>listek</a:t>
            </a:r>
            <a:r>
              <a:rPr lang="pl-PL" sz="1500" b="0" i="0">
                <a:solidFill>
                  <a:srgbClr val="FFFFFF"/>
                </a:solidFill>
                <a:effectLst/>
              </a:rPr>
              <a:t> oznaczał staropanieństwo, obrączka lub wstążka z </a:t>
            </a:r>
            <a:r>
              <a:rPr lang="pl-PL" sz="1500">
                <a:solidFill>
                  <a:srgbClr val="FFFFFF"/>
                </a:solidFill>
              </a:rPr>
              <a:t>czepka</a:t>
            </a:r>
            <a:r>
              <a:rPr lang="pl-PL" sz="1500" b="0" i="0">
                <a:solidFill>
                  <a:srgbClr val="FFFFFF"/>
                </a:solidFill>
                <a:effectLst/>
              </a:rPr>
              <a:t> – bliski ślub, </a:t>
            </a:r>
            <a:r>
              <a:rPr lang="pl-PL" sz="1500">
                <a:solidFill>
                  <a:srgbClr val="FFFFFF"/>
                </a:solidFill>
              </a:rPr>
              <a:t>różaniec</a:t>
            </a:r>
            <a:r>
              <a:rPr lang="pl-PL" sz="1500" b="0" i="0">
                <a:solidFill>
                  <a:srgbClr val="FFFFFF"/>
                </a:solidFill>
                <a:effectLst/>
              </a:rPr>
              <a:t> – stan zakonny.</a:t>
            </a:r>
          </a:p>
          <a:p>
            <a:r>
              <a:rPr lang="pl-PL" sz="1500" b="0" i="0">
                <a:solidFill>
                  <a:srgbClr val="FFFFFF"/>
                </a:solidFill>
                <a:effectLst/>
              </a:rPr>
              <a:t>Wylewanie wosku na zimną wodę i wróżenie z kształtu zastygłej masy lub rzucanego przez nią cienia sylwetki przyszłego wielbiciela, akcesoriów związanych z jego zawodem itp. </a:t>
            </a:r>
          </a:p>
          <a:p>
            <a:pPr>
              <a:buFont typeface="Arial" panose="020B0604020202020204" pitchFamily="34" charset="0"/>
              <a:buChar char="•"/>
            </a:pPr>
            <a:r>
              <a:rPr lang="pl-PL" sz="1500" b="0" i="0">
                <a:solidFill>
                  <a:srgbClr val="FFFFFF"/>
                </a:solidFill>
                <a:effectLst/>
              </a:rPr>
              <a:t>Dziewczyny dawały psu pieczone </a:t>
            </a:r>
            <a:r>
              <a:rPr lang="pl-PL" sz="1500">
                <a:solidFill>
                  <a:srgbClr val="FFFFFF"/>
                </a:solidFill>
              </a:rPr>
              <a:t>pierożki</a:t>
            </a:r>
            <a:r>
              <a:rPr lang="pl-PL" sz="1500" b="0" i="0">
                <a:solidFill>
                  <a:srgbClr val="FFFFFF"/>
                </a:solidFill>
                <a:effectLst/>
              </a:rPr>
              <a:t> lub kulki z ciasta oznaczające jedną z nich i obserwowały, którą pies zje jako pierwszą.</a:t>
            </a:r>
          </a:p>
          <a:p>
            <a:pPr>
              <a:buFont typeface="Arial" panose="020B0604020202020204" pitchFamily="34" charset="0"/>
              <a:buChar char="•"/>
            </a:pPr>
            <a:r>
              <a:rPr lang="pl-PL" sz="1500" b="0" i="0">
                <a:solidFill>
                  <a:srgbClr val="FFFFFF"/>
                </a:solidFill>
                <a:effectLst/>
              </a:rPr>
              <a:t>Panny ustawiały się w koło i wpuszczały do środka </a:t>
            </a:r>
            <a:r>
              <a:rPr lang="pl-PL" sz="1500">
                <a:solidFill>
                  <a:srgbClr val="FFFFFF"/>
                </a:solidFill>
              </a:rPr>
              <a:t>gąsiora</a:t>
            </a:r>
            <a:r>
              <a:rPr lang="pl-PL" sz="1500" b="0" i="0">
                <a:solidFill>
                  <a:srgbClr val="FFFFFF"/>
                </a:solidFill>
                <a:effectLst/>
              </a:rPr>
              <a:t> z zawiązanymi oczami; dziewczyna, do której gąsior najpierw podszedł (albo skubnął) – jako pierwsza miała wyjść za mąż (wróżba znana na </a:t>
            </a:r>
            <a:r>
              <a:rPr lang="pl-PL" sz="1500">
                <a:solidFill>
                  <a:srgbClr val="FFFFFF"/>
                </a:solidFill>
              </a:rPr>
              <a:t>Kujawach</a:t>
            </a:r>
            <a:r>
              <a:rPr lang="pl-PL" sz="1500" b="0" i="0">
                <a:solidFill>
                  <a:srgbClr val="FFFFFF"/>
                </a:solidFill>
                <a:effectLst/>
              </a:rPr>
              <a:t> i w </a:t>
            </a:r>
            <a:r>
              <a:rPr lang="pl-PL" sz="1500">
                <a:solidFill>
                  <a:srgbClr val="FFFFFF"/>
                </a:solidFill>
              </a:rPr>
              <a:t>Małopolsce</a:t>
            </a:r>
            <a:r>
              <a:rPr lang="pl-PL" sz="1500" b="0" i="0">
                <a:solidFill>
                  <a:srgbClr val="FFFFFF"/>
                </a:solidFill>
                <a:effectLst/>
              </a:rPr>
              <a:t>).</a:t>
            </a:r>
          </a:p>
          <a:p>
            <a:pPr>
              <a:buFont typeface="Arial" panose="020B0604020202020204" pitchFamily="34" charset="0"/>
              <a:buChar char="•"/>
            </a:pPr>
            <a:r>
              <a:rPr lang="pl-PL" sz="1500" b="0" i="0">
                <a:solidFill>
                  <a:srgbClr val="FFFFFF"/>
                </a:solidFill>
                <a:effectLst/>
              </a:rPr>
              <a:t>Dziewczyny kładły na ławie placki posmarowane tłuszczem i sprowadzały psa; ta dziewczyna, której placek został najpierw zjedzony, jako pierwsza miała wyjść za mąż (wróżba znana na </a:t>
            </a:r>
            <a:r>
              <a:rPr lang="pl-PL" sz="1500">
                <a:solidFill>
                  <a:srgbClr val="FFFFFF"/>
                </a:solidFill>
              </a:rPr>
              <a:t>Mazowszu</a:t>
            </a:r>
            <a:r>
              <a:rPr lang="pl-PL" sz="1500" b="0" i="0">
                <a:solidFill>
                  <a:srgbClr val="FFFFFF"/>
                </a:solidFill>
                <a:effectLst/>
              </a:rPr>
              <a:t>).</a:t>
            </a:r>
          </a:p>
          <a:p>
            <a:pPr>
              <a:buFont typeface="Arial" panose="020B0604020202020204" pitchFamily="34" charset="0"/>
              <a:buChar char="•"/>
            </a:pPr>
            <a:r>
              <a:rPr lang="pl-PL" sz="1500" b="0" i="0">
                <a:solidFill>
                  <a:srgbClr val="FFFFFF"/>
                </a:solidFill>
                <a:effectLst/>
              </a:rPr>
              <a:t>Uczestnicy zabawy pisali </a:t>
            </a:r>
            <a:r>
              <a:rPr lang="pl-PL" sz="1500">
                <a:solidFill>
                  <a:srgbClr val="FFFFFF"/>
                </a:solidFill>
              </a:rPr>
              <a:t>imiona</a:t>
            </a:r>
            <a:r>
              <a:rPr lang="pl-PL" sz="1500" b="0" i="0">
                <a:solidFill>
                  <a:srgbClr val="FFFFFF"/>
                </a:solidFill>
                <a:effectLst/>
              </a:rPr>
              <a:t> na dwóch kartkach: imiona dziewczyn na jednej, a chłopców na drugiej. Potem dziewczyna przekłuwała z czystej strony kartkę z imionami chłopców tak, by ich nie widzieć. Dziewczyna miała potem wyjść za mąż za chłopca o imieniu, które przekłuła. Chłopcy natomiast przekłuwali kartkę z imionami dziewczyn (wróżba nowoczesna, znana w całej Polsce) .</a:t>
            </a:r>
          </a:p>
          <a:p>
            <a:pPr>
              <a:buFont typeface="Arial" panose="020B0604020202020204" pitchFamily="34" charset="0"/>
              <a:buChar char="•"/>
            </a:pPr>
            <a:r>
              <a:rPr lang="pl-PL" sz="1500" b="0" i="0">
                <a:solidFill>
                  <a:srgbClr val="FFFFFF"/>
                </a:solidFill>
                <a:effectLst/>
              </a:rPr>
              <a:t>Wróżenie ze skórki jabłka – panna obiera jabłko tak, by skórka była jak najdłuższa; następnie rzuca ją za plecy przez lewe ramię. Litera, w jaką ułoży się skórka będzie pierwszą literą imienia jej narzeczonego.</a:t>
            </a:r>
            <a:endParaRPr lang="pl-PL" sz="1500">
              <a:solidFill>
                <a:srgbClr val="FFFFFF"/>
              </a:solidFill>
            </a:endParaRPr>
          </a:p>
        </p:txBody>
      </p:sp>
    </p:spTree>
    <p:extLst>
      <p:ext uri="{BB962C8B-B14F-4D97-AF65-F5344CB8AC3E}">
        <p14:creationId xmlns:p14="http://schemas.microsoft.com/office/powerpoint/2010/main" val="4072519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5 super wróżb na Andrzejki! - Kobieta.pl">
            <a:extLst>
              <a:ext uri="{FF2B5EF4-FFF2-40B4-BE49-F238E27FC236}">
                <a16:creationId xmlns:a16="http://schemas.microsoft.com/office/drawing/2014/main" id="{A7D22FE0-E2EA-4B80-A7B3-7AF43C00E9C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8715" b="6699"/>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3D4D955E-ACB5-46D7-8EAB-CDBCA74AA0F9}"/>
              </a:ext>
            </a:extLst>
          </p:cNvPr>
          <p:cNvSpPr>
            <a:spLocks noGrp="1"/>
          </p:cNvSpPr>
          <p:nvPr>
            <p:ph type="title"/>
          </p:nvPr>
        </p:nvSpPr>
        <p:spPr>
          <a:xfrm>
            <a:off x="841248" y="23640"/>
            <a:ext cx="10506456" cy="2057400"/>
          </a:xfrm>
        </p:spPr>
        <p:txBody>
          <a:bodyPr anchor="b">
            <a:normAutofit/>
          </a:bodyPr>
          <a:lstStyle/>
          <a:p>
            <a:pPr algn="ctr"/>
            <a:r>
              <a:rPr lang="pl-PL" sz="5000" dirty="0">
                <a:latin typeface="Algerian" panose="04020705040A02060702" pitchFamily="82" charset="0"/>
              </a:rPr>
              <a:t>DzieŃ Św. Andrzeja kiedyŚ</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C1FE00A4-4C70-48AC-9347-74194CB5A012}"/>
              </a:ext>
            </a:extLst>
          </p:cNvPr>
          <p:cNvSpPr>
            <a:spLocks noGrp="1"/>
          </p:cNvSpPr>
          <p:nvPr>
            <p:ph idx="1"/>
          </p:nvPr>
        </p:nvSpPr>
        <p:spPr>
          <a:xfrm>
            <a:off x="841248" y="3502152"/>
            <a:ext cx="10506456" cy="2670048"/>
          </a:xfrm>
        </p:spPr>
        <p:txBody>
          <a:bodyPr>
            <a:normAutofit/>
          </a:bodyPr>
          <a:lstStyle/>
          <a:p>
            <a:r>
              <a:rPr lang="pl-PL" sz="2000" i="0">
                <a:effectLst/>
                <a:latin typeface="Roboto"/>
              </a:rPr>
              <a:t>Niegdyś dzień św. Andrzeja </a:t>
            </a:r>
            <a:r>
              <a:rPr lang="pl-PL" sz="2000" b="0" i="0">
                <a:effectLst/>
                <a:latin typeface="Roboto"/>
              </a:rPr>
              <a:t>był jednym z ulubionych dni wszystkich polskich dzieci a także dorosłych, miał charakter masowy. W zabawach Andrzejkowych brały udział prawie wszyscy, całe wsie i miasteczka. Młodzi ludzie spotykali się tłumnie w domach, jeśli pozwoliła pogoda organizowali ogniska, zabawy, wróżyli i żartowali. Bez krzty przesady można powiedzieć że andrzejki stanowiły jedno z najważniejszych polskich świąt zarówno w wymiarze religijnym jak i ludowym. Stał się nieodzownym i charakterystycznym elementem polskiego folkloru. Połączenie zwyczajów i starych wierzeń słowiańskich z chrześcijaństwem dało unikatowy efekt.</a:t>
            </a:r>
            <a:endParaRPr lang="pl-PL" sz="2000"/>
          </a:p>
        </p:txBody>
      </p:sp>
    </p:spTree>
    <p:extLst>
      <p:ext uri="{BB962C8B-B14F-4D97-AF65-F5344CB8AC3E}">
        <p14:creationId xmlns:p14="http://schemas.microsoft.com/office/powerpoint/2010/main" val="988658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19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yskoteki, bale, kolacje. Jak spędzić andrzejki w Trójmieście?">
            <a:extLst>
              <a:ext uri="{FF2B5EF4-FFF2-40B4-BE49-F238E27FC236}">
                <a16:creationId xmlns:a16="http://schemas.microsoft.com/office/drawing/2014/main" id="{A4CB525B-1EB4-465D-A4FA-75F213D35D9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0237" b="5494"/>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D85D6DF4-019D-4956-941D-605D80B5041F}"/>
              </a:ext>
            </a:extLst>
          </p:cNvPr>
          <p:cNvSpPr>
            <a:spLocks noGrp="1"/>
          </p:cNvSpPr>
          <p:nvPr>
            <p:ph type="title"/>
          </p:nvPr>
        </p:nvSpPr>
        <p:spPr>
          <a:xfrm>
            <a:off x="838201" y="1065862"/>
            <a:ext cx="3313164" cy="4726276"/>
          </a:xfrm>
        </p:spPr>
        <p:txBody>
          <a:bodyPr>
            <a:normAutofit/>
          </a:bodyPr>
          <a:lstStyle/>
          <a:p>
            <a:pPr algn="r"/>
            <a:r>
              <a:rPr lang="pl-PL" sz="3400" dirty="0">
                <a:solidFill>
                  <a:srgbClr val="FFFFFF"/>
                </a:solidFill>
                <a:latin typeface="Algerian" panose="04020705040A02060702" pitchFamily="82" charset="0"/>
              </a:rPr>
              <a:t>PrzysŁowia andrzejkowe</a:t>
            </a:r>
          </a:p>
        </p:txBody>
      </p:sp>
      <p:cxnSp>
        <p:nvCxnSpPr>
          <p:cNvPr id="193" name="Straight Connector 19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C49F082-EBE2-4B10-B09C-C0FD43B3FAFC}"/>
              </a:ext>
            </a:extLst>
          </p:cNvPr>
          <p:cNvSpPr>
            <a:spLocks noGrp="1"/>
          </p:cNvSpPr>
          <p:nvPr>
            <p:ph idx="1"/>
          </p:nvPr>
        </p:nvSpPr>
        <p:spPr>
          <a:xfrm>
            <a:off x="5048335" y="1183849"/>
            <a:ext cx="5744685" cy="4726276"/>
          </a:xfrm>
        </p:spPr>
        <p:txBody>
          <a:bodyPr anchor="ctr">
            <a:normAutofit/>
          </a:bodyPr>
          <a:lstStyle/>
          <a:p>
            <a:pPr>
              <a:buFont typeface="Arial" panose="020B0604020202020204" pitchFamily="34" charset="0"/>
              <a:buChar char="•"/>
            </a:pPr>
            <a:r>
              <a:rPr lang="pl-PL" sz="1600" b="0" i="1" dirty="0">
                <a:solidFill>
                  <a:srgbClr val="FFFFFF"/>
                </a:solidFill>
                <a:effectLst/>
                <a:latin typeface="Elephant" panose="02020904090505020303" pitchFamily="18" charset="0"/>
              </a:rPr>
              <a:t>"Gdy święty Andrzej ze śniegiem przybieży, sto dni śnieg na polu leży„</a:t>
            </a:r>
          </a:p>
          <a:p>
            <a:pPr marL="0" indent="0">
              <a:buNone/>
            </a:pPr>
            <a:endParaRPr lang="pl-PL" sz="1600" b="0" i="0" dirty="0">
              <a:solidFill>
                <a:srgbClr val="FFFFFF"/>
              </a:solidFill>
              <a:effectLst/>
              <a:latin typeface="Elephant" panose="02020904090505020303" pitchFamily="18" charset="0"/>
            </a:endParaRPr>
          </a:p>
          <a:p>
            <a:pPr>
              <a:buFont typeface="Arial" panose="020B0604020202020204" pitchFamily="34" charset="0"/>
              <a:buChar char="•"/>
            </a:pPr>
            <a:r>
              <a:rPr lang="pl-PL" sz="1600" b="0" i="1" dirty="0">
                <a:solidFill>
                  <a:srgbClr val="FFFFFF"/>
                </a:solidFill>
                <a:effectLst/>
                <a:latin typeface="Elephant" panose="02020904090505020303" pitchFamily="18" charset="0"/>
              </a:rPr>
              <a:t>"Śnieg na Andrzeja dla zboża zła nadzieja„</a:t>
            </a:r>
          </a:p>
          <a:p>
            <a:pPr marL="0" indent="0">
              <a:buNone/>
            </a:pPr>
            <a:endParaRPr lang="pl-PL" sz="1600" b="0" i="0" dirty="0">
              <a:solidFill>
                <a:srgbClr val="FFFFFF"/>
              </a:solidFill>
              <a:effectLst/>
              <a:latin typeface="Elephant" panose="02020904090505020303" pitchFamily="18" charset="0"/>
            </a:endParaRPr>
          </a:p>
          <a:p>
            <a:pPr>
              <a:buFont typeface="Arial" panose="020B0604020202020204" pitchFamily="34" charset="0"/>
              <a:buChar char="•"/>
            </a:pPr>
            <a:r>
              <a:rPr lang="pl-PL" sz="1600" b="0" i="1" dirty="0">
                <a:solidFill>
                  <a:srgbClr val="FFFFFF"/>
                </a:solidFill>
                <a:effectLst/>
                <a:latin typeface="Elephant" panose="02020904090505020303" pitchFamily="18" charset="0"/>
              </a:rPr>
              <a:t>"Na świętego Andrzeja trza kożucha dobrodzieja„</a:t>
            </a:r>
          </a:p>
          <a:p>
            <a:pPr marL="0" indent="0">
              <a:buNone/>
            </a:pPr>
            <a:endParaRPr lang="pl-PL" sz="1600" b="0" i="0" dirty="0">
              <a:solidFill>
                <a:srgbClr val="FFFFFF"/>
              </a:solidFill>
              <a:effectLst/>
              <a:latin typeface="Elephant" panose="02020904090505020303" pitchFamily="18" charset="0"/>
            </a:endParaRPr>
          </a:p>
          <a:p>
            <a:pPr>
              <a:buFont typeface="Arial" panose="020B0604020202020204" pitchFamily="34" charset="0"/>
              <a:buChar char="•"/>
            </a:pPr>
            <a:r>
              <a:rPr lang="pl-PL" sz="1600" b="0" i="1" dirty="0">
                <a:solidFill>
                  <a:srgbClr val="FFFFFF"/>
                </a:solidFill>
                <a:effectLst/>
                <a:latin typeface="Elephant" panose="02020904090505020303" pitchFamily="18" charset="0"/>
              </a:rPr>
              <a:t>"Jeżeli na świętego Andrzeja wiatr i mgła, to od Bożego Narodzenia będzie sroga zima”</a:t>
            </a:r>
          </a:p>
          <a:p>
            <a:pPr marL="0" indent="0">
              <a:buNone/>
            </a:pPr>
            <a:endParaRPr lang="pl-PL" sz="1600" b="0" i="0" dirty="0">
              <a:solidFill>
                <a:srgbClr val="FFFFFF"/>
              </a:solidFill>
              <a:effectLst/>
              <a:latin typeface="Elephant" panose="02020904090505020303" pitchFamily="18" charset="0"/>
            </a:endParaRPr>
          </a:p>
          <a:p>
            <a:pPr>
              <a:buFont typeface="Arial" panose="020B0604020202020204" pitchFamily="34" charset="0"/>
              <a:buChar char="•"/>
            </a:pPr>
            <a:r>
              <a:rPr lang="pl-PL" sz="1600" b="0" i="1" dirty="0">
                <a:solidFill>
                  <a:srgbClr val="FFFFFF"/>
                </a:solidFill>
                <a:effectLst/>
                <a:latin typeface="Elephant" panose="02020904090505020303" pitchFamily="18" charset="0"/>
              </a:rPr>
              <a:t>"Gdy w Andrzeja deszcz lub słota, w grudniu drogi bez błota„</a:t>
            </a:r>
          </a:p>
          <a:p>
            <a:pPr marL="0" indent="0">
              <a:buNone/>
            </a:pPr>
            <a:endParaRPr lang="pl-PL" sz="1600" b="0" i="0" dirty="0">
              <a:solidFill>
                <a:srgbClr val="FFFFFF"/>
              </a:solidFill>
              <a:effectLst/>
              <a:latin typeface="Elephant" panose="02020904090505020303" pitchFamily="18" charset="0"/>
            </a:endParaRPr>
          </a:p>
          <a:p>
            <a:pPr>
              <a:buFont typeface="Arial" panose="020B0604020202020204" pitchFamily="34" charset="0"/>
              <a:buChar char="•"/>
            </a:pPr>
            <a:r>
              <a:rPr lang="pl-PL" sz="1600" b="0" i="1" dirty="0">
                <a:solidFill>
                  <a:srgbClr val="FFFFFF"/>
                </a:solidFill>
                <a:effectLst/>
                <a:latin typeface="Elephant" panose="02020904090505020303" pitchFamily="18" charset="0"/>
              </a:rPr>
              <a:t>"Święty Andrzej wróży szczęście i szybkie zamęście"</a:t>
            </a:r>
            <a:endParaRPr lang="pl-PL" sz="1600" b="0" i="0" dirty="0">
              <a:solidFill>
                <a:srgbClr val="FFFFFF"/>
              </a:solidFill>
              <a:effectLst/>
              <a:latin typeface="Elephant" panose="02020904090505020303" pitchFamily="18" charset="0"/>
            </a:endParaRPr>
          </a:p>
          <a:p>
            <a:endParaRPr lang="pl-PL" sz="1600" dirty="0">
              <a:solidFill>
                <a:srgbClr val="FFFFFF"/>
              </a:solidFill>
            </a:endParaRPr>
          </a:p>
        </p:txBody>
      </p:sp>
    </p:spTree>
    <p:extLst>
      <p:ext uri="{BB962C8B-B14F-4D97-AF65-F5344CB8AC3E}">
        <p14:creationId xmlns:p14="http://schemas.microsoft.com/office/powerpoint/2010/main" val="8333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Andrzejki – święto magii i wróżb w Dolinie Charlotty - Dolina Charlotty  Resort &amp; SPA">
            <a:extLst>
              <a:ext uri="{FF2B5EF4-FFF2-40B4-BE49-F238E27FC236}">
                <a16:creationId xmlns:a16="http://schemas.microsoft.com/office/drawing/2014/main" id="{6C7729A6-BCF2-4BC9-96F5-8B2E787DCDA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4084" r="10583"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87C82934-F3B4-47FF-A618-7AA9F6DF73E1}"/>
              </a:ext>
            </a:extLst>
          </p:cNvPr>
          <p:cNvSpPr>
            <a:spLocks noGrp="1"/>
          </p:cNvSpPr>
          <p:nvPr>
            <p:ph idx="1"/>
          </p:nvPr>
        </p:nvSpPr>
        <p:spPr>
          <a:xfrm>
            <a:off x="838200" y="1825625"/>
            <a:ext cx="10515600" cy="4351338"/>
          </a:xfrm>
        </p:spPr>
        <p:txBody>
          <a:bodyPr>
            <a:normAutofit/>
          </a:bodyPr>
          <a:lstStyle/>
          <a:p>
            <a:pPr algn="ctr"/>
            <a:r>
              <a:rPr lang="pl-PL" sz="4800" b="0" i="0" dirty="0">
                <a:solidFill>
                  <a:srgbClr val="FFFFFF"/>
                </a:solidFill>
                <a:effectLst/>
                <a:latin typeface="Forte" panose="03060902040502070203" pitchFamily="66" charset="0"/>
              </a:rPr>
              <a:t>„Święty Andrzej Ci ukaże, co Ci los przyniesie w darze.”</a:t>
            </a:r>
            <a:endParaRPr lang="pl-PL" sz="4800" dirty="0">
              <a:solidFill>
                <a:srgbClr val="FFFFFF"/>
              </a:solidFill>
              <a:latin typeface="Forte" panose="03060902040502070203" pitchFamily="66" charset="0"/>
            </a:endParaRPr>
          </a:p>
        </p:txBody>
      </p:sp>
    </p:spTree>
    <p:extLst>
      <p:ext uri="{BB962C8B-B14F-4D97-AF65-F5344CB8AC3E}">
        <p14:creationId xmlns:p14="http://schemas.microsoft.com/office/powerpoint/2010/main" val="30598731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drzejki w przedszkolu: piosenki na Andrzejki [5 piosenek] - Mjakmama.pl">
            <a:extLst>
              <a:ext uri="{FF2B5EF4-FFF2-40B4-BE49-F238E27FC236}">
                <a16:creationId xmlns:a16="http://schemas.microsoft.com/office/drawing/2014/main" id="{30CE4F09-2C54-4441-A7CE-58E000E5B9D2}"/>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4A7BB1BC-3B4A-471A-94D4-E6BB5E2CD525}"/>
              </a:ext>
            </a:extLst>
          </p:cNvPr>
          <p:cNvSpPr>
            <a:spLocks noGrp="1"/>
          </p:cNvSpPr>
          <p:nvPr>
            <p:ph idx="1"/>
          </p:nvPr>
        </p:nvSpPr>
        <p:spPr>
          <a:xfrm>
            <a:off x="838200" y="1825625"/>
            <a:ext cx="10515600" cy="4351338"/>
          </a:xfrm>
        </p:spPr>
        <p:txBody>
          <a:bodyPr>
            <a:normAutofit fontScale="32500" lnSpcReduction="20000"/>
          </a:bodyPr>
          <a:lstStyle/>
          <a:p>
            <a:pPr marL="0" indent="0">
              <a:buNone/>
            </a:pPr>
            <a:r>
              <a:rPr lang="pl-PL" sz="6200" dirty="0">
                <a:solidFill>
                  <a:srgbClr val="FFFFFF"/>
                </a:solidFill>
                <a:latin typeface="Forte" panose="03060902040502070203" pitchFamily="66" charset="0"/>
              </a:rPr>
              <a:t>Koniec</a:t>
            </a:r>
          </a:p>
          <a:p>
            <a:pPr marL="0" indent="0">
              <a:buNone/>
            </a:pPr>
            <a:r>
              <a:rPr lang="pl-PL" sz="6200" dirty="0">
                <a:solidFill>
                  <a:srgbClr val="FFFFFF"/>
                </a:solidFill>
                <a:latin typeface="Forte" panose="03060902040502070203" pitchFamily="66" charset="0"/>
              </a:rPr>
              <a:t>Prezentację wykonała Wiktoria Nabiałek kl. 3D</a:t>
            </a:r>
          </a:p>
          <a:p>
            <a:pPr marL="0" indent="0">
              <a:buNone/>
            </a:pPr>
            <a:r>
              <a:rPr lang="pl-PL" sz="6200" dirty="0">
                <a:solidFill>
                  <a:srgbClr val="FFFFFF"/>
                </a:solidFill>
                <a:latin typeface="Forte" panose="03060902040502070203" pitchFamily="66" charset="0"/>
              </a:rPr>
              <a:t>Źródła :</a:t>
            </a:r>
          </a:p>
          <a:p>
            <a:pPr marL="0" indent="0">
              <a:buNone/>
            </a:pPr>
            <a:endParaRPr lang="pl-PL" sz="2200" dirty="0">
              <a:solidFill>
                <a:srgbClr val="FFFFFF"/>
              </a:solidFill>
              <a:latin typeface="Forte" panose="03060902040502070203" pitchFamily="66" charset="0"/>
            </a:endParaRPr>
          </a:p>
          <a:p>
            <a:pPr marL="0" indent="0">
              <a:buNone/>
            </a:pPr>
            <a:endParaRPr lang="pl-PL" sz="3300" dirty="0">
              <a:solidFill>
                <a:srgbClr val="FFFFFF"/>
              </a:solidFill>
              <a:latin typeface="Algerian" panose="04020705040A02060702" pitchFamily="82" charset="0"/>
            </a:endParaRPr>
          </a:p>
          <a:p>
            <a:pPr marL="0" indent="0">
              <a:buNone/>
            </a:pPr>
            <a:r>
              <a:rPr lang="pl-PL" sz="4000" dirty="0">
                <a:solidFill>
                  <a:srgbClr val="FFFFFF"/>
                </a:solidFill>
                <a:hlinkClick r:id="rId3"/>
              </a:rPr>
              <a:t>https://andrzejki.nocowanie.pl/zwyczaje-andrzejkowe.html</a:t>
            </a:r>
            <a:br>
              <a:rPr lang="pl-PL" sz="4000" dirty="0">
                <a:solidFill>
                  <a:srgbClr val="FFFFFF"/>
                </a:solidFill>
              </a:rPr>
            </a:br>
            <a:r>
              <a:rPr lang="pl-PL" sz="4000" dirty="0">
                <a:solidFill>
                  <a:srgbClr val="FFFFFF"/>
                </a:solidFill>
                <a:hlinkClick r:id="rId4"/>
              </a:rPr>
              <a:t>https://portal.librus.pl/rodzina/artykuly/andrzejki-dawna-tradycja-ktora-warto-odswiezyc</a:t>
            </a:r>
            <a:br>
              <a:rPr lang="pl-PL" sz="4000" dirty="0">
                <a:solidFill>
                  <a:srgbClr val="FFFFFF"/>
                </a:solidFill>
              </a:rPr>
            </a:br>
            <a:r>
              <a:rPr lang="pl-PL" sz="4000" dirty="0">
                <a:solidFill>
                  <a:srgbClr val="FFFFFF"/>
                </a:solidFill>
                <a:hlinkClick r:id="rId5"/>
              </a:rPr>
              <a:t>https://pl.wikipedia.org/wiki/Andrzejki</a:t>
            </a:r>
            <a:br>
              <a:rPr lang="pl-PL" sz="4000" dirty="0">
                <a:solidFill>
                  <a:srgbClr val="FFFFFF"/>
                </a:solidFill>
              </a:rPr>
            </a:br>
            <a:r>
              <a:rPr lang="pl-PL" sz="4000" dirty="0">
                <a:solidFill>
                  <a:srgbClr val="FFFFFF"/>
                </a:solidFill>
                <a:hlinkClick r:id="rId6"/>
              </a:rPr>
              <a:t>https://czasdzieci.pl/czytanki/id,142516-andrzejki_wierzenia_tradycje.html</a:t>
            </a:r>
            <a:br>
              <a:rPr lang="pl-PL" sz="4000" dirty="0">
                <a:solidFill>
                  <a:srgbClr val="FFFFFF"/>
                </a:solidFill>
              </a:rPr>
            </a:br>
            <a:r>
              <a:rPr lang="pl-PL" sz="4000" dirty="0">
                <a:solidFill>
                  <a:srgbClr val="FFFFFF"/>
                </a:solidFill>
                <a:hlinkClick r:id="rId7"/>
              </a:rPr>
              <a:t>http://wszystkoinic1232.blogspot.com/2016/11/wrozby-andrzejkowe.html</a:t>
            </a:r>
            <a:br>
              <a:rPr lang="pl-PL" sz="4000" dirty="0">
                <a:solidFill>
                  <a:srgbClr val="FFFFFF"/>
                </a:solidFill>
              </a:rPr>
            </a:br>
            <a:r>
              <a:rPr lang="pl-PL" sz="4000" dirty="0">
                <a:solidFill>
                  <a:srgbClr val="FFFFFF"/>
                </a:solidFill>
                <a:hlinkClick r:id="rId8"/>
              </a:rPr>
              <a:t>https://www.sylwestrowo.pl/przewodnik/polskie-zwyczaje-andrzejkowe-dawniej-i-dzis/</a:t>
            </a:r>
            <a:br>
              <a:rPr lang="pl-PL" sz="4000" dirty="0">
                <a:solidFill>
                  <a:srgbClr val="FFFFFF"/>
                </a:solidFill>
              </a:rPr>
            </a:br>
            <a:r>
              <a:rPr lang="pl-PL" sz="4000" dirty="0">
                <a:solidFill>
                  <a:srgbClr val="FFFFFF"/>
                </a:solidFill>
                <a:hlinkClick r:id="rId9"/>
              </a:rPr>
              <a:t>https://portal.librus.pl/pic/20181126/andrzejki/grafika_artykul_andrzejki.jpg</a:t>
            </a:r>
            <a:br>
              <a:rPr lang="pl-PL" sz="4000" dirty="0">
                <a:solidFill>
                  <a:srgbClr val="FFFFFF"/>
                </a:solidFill>
              </a:rPr>
            </a:br>
            <a:r>
              <a:rPr lang="pl-PL" sz="4000" dirty="0">
                <a:solidFill>
                  <a:srgbClr val="FFFFFF"/>
                </a:solidFill>
                <a:hlinkClick r:id="rId10"/>
              </a:rPr>
              <a:t>https://d-art.ppstatic.pl/kadry/k/r/1/48/be/5bf6658f18914_o_large.jpg</a:t>
            </a:r>
            <a:br>
              <a:rPr lang="pl-PL" sz="4000" dirty="0">
                <a:solidFill>
                  <a:srgbClr val="FFFFFF"/>
                </a:solidFill>
              </a:rPr>
            </a:br>
            <a:r>
              <a:rPr lang="pl-PL" sz="4000" dirty="0">
                <a:solidFill>
                  <a:srgbClr val="FFFFFF"/>
                </a:solidFill>
                <a:hlinkClick r:id="rId11"/>
              </a:rPr>
              <a:t>https://polmarkus.com.pl/wp-content/uploads/pakiet-andrzejki.jpg</a:t>
            </a:r>
            <a:br>
              <a:rPr lang="pl-PL" sz="4000" dirty="0">
                <a:solidFill>
                  <a:srgbClr val="FFFFFF"/>
                </a:solidFill>
              </a:rPr>
            </a:br>
            <a:r>
              <a:rPr lang="pl-PL" sz="4000" dirty="0">
                <a:solidFill>
                  <a:srgbClr val="FFFFFF"/>
                </a:solidFill>
                <a:hlinkClick r:id="rId12"/>
              </a:rPr>
              <a:t>https://ocdn.eu/pulscms-transforms/1/I-ek9kqTURBXy83Y2M4Y2NhYWI2MGI2MjVkY2E2NTJhZTQ0MTRmNjdiMS5qcGVnk5UDAB_NA-jNAjKTBc0DFM0BvJMJpjAxZmZhOQaBoTAB/andrzejki-2020-kiedy-obchodzimy-wieczor-wrozb-w-polsce.jpg</a:t>
            </a:r>
            <a:br>
              <a:rPr lang="pl-PL" sz="4000" dirty="0">
                <a:solidFill>
                  <a:srgbClr val="FFFFFF"/>
                </a:solidFill>
              </a:rPr>
            </a:br>
            <a:r>
              <a:rPr lang="pl-PL" sz="4000" dirty="0">
                <a:solidFill>
                  <a:srgbClr val="FFFFFF"/>
                </a:solidFill>
                <a:hlinkClick r:id="rId13"/>
              </a:rPr>
              <a:t>https://encrypted-tbn0.gstatic.com/images?q=tbn:ANd9GcQmaot5PQudck-XnKUVbgiMG905NqQbMQ4dnw&amp;usqp=CAU</a:t>
            </a:r>
            <a:endParaRPr lang="pl-PL" sz="4000" dirty="0">
              <a:solidFill>
                <a:srgbClr val="FFFFFF"/>
              </a:solidFill>
            </a:endParaRPr>
          </a:p>
          <a:p>
            <a:pPr marL="0" indent="0">
              <a:buNone/>
            </a:pPr>
            <a:endParaRPr lang="pl-PL" sz="2200" dirty="0">
              <a:solidFill>
                <a:srgbClr val="FFFFFF"/>
              </a:solidFill>
            </a:endParaRPr>
          </a:p>
          <a:p>
            <a:pPr marL="0" indent="0">
              <a:buNone/>
            </a:pPr>
            <a:endParaRPr lang="pl-PL" sz="2200" dirty="0">
              <a:solidFill>
                <a:srgbClr val="FFFFFF"/>
              </a:solidFill>
            </a:endParaRPr>
          </a:p>
          <a:p>
            <a:pPr marL="0" indent="0">
              <a:buNone/>
            </a:pPr>
            <a:br>
              <a:rPr lang="pl-PL" sz="2200" dirty="0">
                <a:solidFill>
                  <a:srgbClr val="FFFFFF"/>
                </a:solidFill>
              </a:rPr>
            </a:br>
            <a:endParaRPr lang="pl-PL" sz="2200" dirty="0">
              <a:solidFill>
                <a:srgbClr val="FFFFFF"/>
              </a:solidFill>
            </a:endParaRPr>
          </a:p>
        </p:txBody>
      </p:sp>
    </p:spTree>
    <p:extLst>
      <p:ext uri="{BB962C8B-B14F-4D97-AF65-F5344CB8AC3E}">
        <p14:creationId xmlns:p14="http://schemas.microsoft.com/office/powerpoint/2010/main" val="31957274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13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ndrzejki Polmarkus">
            <a:extLst>
              <a:ext uri="{FF2B5EF4-FFF2-40B4-BE49-F238E27FC236}">
                <a16:creationId xmlns:a16="http://schemas.microsoft.com/office/drawing/2014/main" id="{5DF12B63-D89E-4EB9-85DF-7FA9D2A67AF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7194" b="8537"/>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0A4514A-545F-4B90-BE18-BCCAC4300B45}"/>
              </a:ext>
            </a:extLst>
          </p:cNvPr>
          <p:cNvSpPr>
            <a:spLocks noGrp="1"/>
          </p:cNvSpPr>
          <p:nvPr>
            <p:ph type="title"/>
          </p:nvPr>
        </p:nvSpPr>
        <p:spPr>
          <a:xfrm>
            <a:off x="838200" y="365125"/>
            <a:ext cx="10515600" cy="1325563"/>
          </a:xfrm>
        </p:spPr>
        <p:txBody>
          <a:bodyPr>
            <a:normAutofit/>
          </a:bodyPr>
          <a:lstStyle/>
          <a:p>
            <a:r>
              <a:rPr lang="pl-PL">
                <a:solidFill>
                  <a:srgbClr val="FFFFFF"/>
                </a:solidFill>
                <a:latin typeface="Algerian" panose="04020705040A02060702" pitchFamily="82" charset="0"/>
              </a:rPr>
              <a:t>Historia</a:t>
            </a:r>
          </a:p>
        </p:txBody>
      </p:sp>
      <p:sp>
        <p:nvSpPr>
          <p:cNvPr id="3" name="Symbol zastępczy zawartości 2">
            <a:extLst>
              <a:ext uri="{FF2B5EF4-FFF2-40B4-BE49-F238E27FC236}">
                <a16:creationId xmlns:a16="http://schemas.microsoft.com/office/drawing/2014/main" id="{B4C3060F-61D9-46CE-A05F-65E8802E8628}"/>
              </a:ext>
            </a:extLst>
          </p:cNvPr>
          <p:cNvSpPr>
            <a:spLocks noGrp="1"/>
          </p:cNvSpPr>
          <p:nvPr>
            <p:ph idx="1"/>
          </p:nvPr>
        </p:nvSpPr>
        <p:spPr>
          <a:xfrm>
            <a:off x="838200" y="1825625"/>
            <a:ext cx="10515600" cy="4351338"/>
          </a:xfrm>
        </p:spPr>
        <p:txBody>
          <a:bodyPr>
            <a:normAutofit/>
          </a:bodyPr>
          <a:lstStyle/>
          <a:p>
            <a:r>
              <a:rPr lang="pl-PL" sz="2200" b="0" i="0" dirty="0">
                <a:solidFill>
                  <a:srgbClr val="FFFFFF"/>
                </a:solidFill>
                <a:effectLst/>
                <a:latin typeface="Forte" panose="03060902040502070203" pitchFamily="66" charset="0"/>
              </a:rPr>
              <a:t>Niegdyś </a:t>
            </a:r>
            <a:r>
              <a:rPr lang="pl-PL" sz="2200" dirty="0">
                <a:solidFill>
                  <a:srgbClr val="FFFFFF"/>
                </a:solidFill>
                <a:latin typeface="Forte" panose="03060902040502070203" pitchFamily="66" charset="0"/>
              </a:rPr>
              <a:t>wróżby</a:t>
            </a:r>
            <a:r>
              <a:rPr lang="pl-PL" sz="2200" b="0" i="0" dirty="0">
                <a:solidFill>
                  <a:srgbClr val="FFFFFF"/>
                </a:solidFill>
                <a:effectLst/>
                <a:latin typeface="Forte" panose="03060902040502070203" pitchFamily="66" charset="0"/>
              </a:rPr>
              <a:t> andrzejkowe miały charakter wyłącznie matrymonialny i przeznaczone były tylko dla niezamężnych dziewcząt (męskim odpowiednikiem andrzejek były </a:t>
            </a:r>
            <a:r>
              <a:rPr lang="pl-PL" sz="2200" dirty="0">
                <a:solidFill>
                  <a:srgbClr val="FFFFFF"/>
                </a:solidFill>
                <a:latin typeface="Forte" panose="03060902040502070203" pitchFamily="66" charset="0"/>
              </a:rPr>
              <a:t>katarzynki</a:t>
            </a:r>
            <a:r>
              <a:rPr lang="pl-PL" sz="2200" b="0" i="0" dirty="0">
                <a:solidFill>
                  <a:srgbClr val="FFFFFF"/>
                </a:solidFill>
                <a:effectLst/>
                <a:latin typeface="Forte" panose="03060902040502070203" pitchFamily="66" charset="0"/>
              </a:rPr>
              <a:t>). Początkowo andrzejki traktowano bardzo poważnie, a wróżby odprawiano tylko indywidualnie, w odosobnieniu; w czasach późniejszych przybrały formę zbiorową, organizowaną w grupach rówieśniczych panien na wydaniu, zaś współcześnie przekształciły się w niezobowiązującą zabawę gromadzącą młodzież obojga płci.</a:t>
            </a:r>
          </a:p>
          <a:p>
            <a:r>
              <a:rPr lang="pl-PL" sz="2200" b="0" i="0" dirty="0">
                <a:solidFill>
                  <a:srgbClr val="FFFFFF"/>
                </a:solidFill>
                <a:effectLst/>
                <a:latin typeface="Forte" panose="03060902040502070203" pitchFamily="66" charset="0"/>
              </a:rPr>
              <a:t>Pochodzenie andrzejkowych wróżb matrymonialnych nie jest do końca znane – niektórzy autorzy wskazują na starożytną </a:t>
            </a:r>
            <a:r>
              <a:rPr lang="pl-PL" sz="2200" dirty="0">
                <a:solidFill>
                  <a:srgbClr val="FFFFFF"/>
                </a:solidFill>
                <a:latin typeface="Forte" panose="03060902040502070203" pitchFamily="66" charset="0"/>
              </a:rPr>
              <a:t>Grecję</a:t>
            </a:r>
            <a:r>
              <a:rPr lang="pl-PL" sz="2200" b="0" i="0" dirty="0">
                <a:solidFill>
                  <a:srgbClr val="FFFFFF"/>
                </a:solidFill>
                <a:effectLst/>
                <a:latin typeface="Forte" panose="03060902040502070203" pitchFamily="66" charset="0"/>
              </a:rPr>
              <a:t>, podkreślając podobieństwo </a:t>
            </a:r>
            <a:r>
              <a:rPr lang="pl-PL" sz="2200" dirty="0">
                <a:solidFill>
                  <a:srgbClr val="FFFFFF"/>
                </a:solidFill>
                <a:latin typeface="Forte" panose="03060902040502070203" pitchFamily="66" charset="0"/>
              </a:rPr>
              <a:t>źródłosłowu</a:t>
            </a:r>
            <a:r>
              <a:rPr lang="pl-PL" sz="2200" b="0" i="0" dirty="0">
                <a:solidFill>
                  <a:srgbClr val="FFFFFF"/>
                </a:solidFill>
                <a:effectLst/>
                <a:latin typeface="Forte" panose="03060902040502070203" pitchFamily="66" charset="0"/>
              </a:rPr>
              <a:t> imienia Andrzej (</a:t>
            </a:r>
            <a:r>
              <a:rPr lang="pl-PL" sz="2200" b="0" i="1" dirty="0">
                <a:solidFill>
                  <a:srgbClr val="FFFFFF"/>
                </a:solidFill>
                <a:effectLst/>
                <a:latin typeface="Forte" panose="03060902040502070203" pitchFamily="66" charset="0"/>
              </a:rPr>
              <a:t>Andreas</a:t>
            </a:r>
            <a:r>
              <a:rPr lang="pl-PL" sz="2200" b="0" i="0" dirty="0">
                <a:solidFill>
                  <a:srgbClr val="FFFFFF"/>
                </a:solidFill>
                <a:effectLst/>
                <a:latin typeface="Forte" panose="03060902040502070203" pitchFamily="66" charset="0"/>
              </a:rPr>
              <a:t>) i greckich słów </a:t>
            </a:r>
            <a:r>
              <a:rPr lang="pl-PL" sz="2200" b="0" i="1" dirty="0">
                <a:solidFill>
                  <a:srgbClr val="FFFFFF"/>
                </a:solidFill>
                <a:effectLst/>
                <a:latin typeface="Forte" panose="03060902040502070203" pitchFamily="66" charset="0"/>
              </a:rPr>
              <a:t>aner</a:t>
            </a:r>
            <a:r>
              <a:rPr lang="pl-PL" sz="2200" b="0" i="0" dirty="0">
                <a:solidFill>
                  <a:srgbClr val="FFFFFF"/>
                </a:solidFill>
                <a:effectLst/>
                <a:latin typeface="Forte" panose="03060902040502070203" pitchFamily="66" charset="0"/>
              </a:rPr>
              <a:t>, </a:t>
            </a:r>
            <a:r>
              <a:rPr lang="pl-PL" sz="2200" b="0" i="1" dirty="0">
                <a:solidFill>
                  <a:srgbClr val="FFFFFF"/>
                </a:solidFill>
                <a:effectLst/>
                <a:latin typeface="Forte" panose="03060902040502070203" pitchFamily="66" charset="0"/>
              </a:rPr>
              <a:t>andros</a:t>
            </a:r>
            <a:r>
              <a:rPr lang="pl-PL" sz="2200" b="0" i="0" dirty="0">
                <a:solidFill>
                  <a:srgbClr val="FFFFFF"/>
                </a:solidFill>
                <a:effectLst/>
                <a:latin typeface="Forte" panose="03060902040502070203" pitchFamily="66" charset="0"/>
              </a:rPr>
              <a:t> oznaczających męża, mężczyznę; inni odwołują się do </a:t>
            </a:r>
            <a:r>
              <a:rPr lang="pl-PL" sz="2200" dirty="0">
                <a:solidFill>
                  <a:srgbClr val="FFFFFF"/>
                </a:solidFill>
                <a:latin typeface="Forte" panose="03060902040502070203" pitchFamily="66" charset="0"/>
              </a:rPr>
              <a:t>kultu</a:t>
            </a:r>
            <a:r>
              <a:rPr lang="pl-PL" sz="2200" b="0" i="0" dirty="0">
                <a:solidFill>
                  <a:srgbClr val="FFFFFF"/>
                </a:solidFill>
                <a:effectLst/>
                <a:latin typeface="Forte" panose="03060902040502070203" pitchFamily="66" charset="0"/>
              </a:rPr>
              <a:t> starogermańskiego boga </a:t>
            </a:r>
            <a:r>
              <a:rPr lang="pl-PL" sz="2200" dirty="0">
                <a:solidFill>
                  <a:srgbClr val="FFFFFF"/>
                </a:solidFill>
                <a:latin typeface="Forte" panose="03060902040502070203" pitchFamily="66" charset="0"/>
              </a:rPr>
              <a:t>Frejra</a:t>
            </a:r>
            <a:r>
              <a:rPr lang="pl-PL" sz="2200" b="0" i="0" dirty="0">
                <a:solidFill>
                  <a:srgbClr val="FFFFFF"/>
                </a:solidFill>
                <a:effectLst/>
                <a:latin typeface="Forte" panose="03060902040502070203" pitchFamily="66" charset="0"/>
              </a:rPr>
              <a:t>, dawcy bogactw, bóstwa miłości i płodności</a:t>
            </a:r>
          </a:p>
          <a:p>
            <a:endParaRPr lang="pl-PL" sz="2200" dirty="0">
              <a:solidFill>
                <a:srgbClr val="FFFFFF"/>
              </a:solidFill>
            </a:endParaRPr>
          </a:p>
        </p:txBody>
      </p:sp>
    </p:spTree>
    <p:extLst>
      <p:ext uri="{BB962C8B-B14F-4D97-AF65-F5344CB8AC3E}">
        <p14:creationId xmlns:p14="http://schemas.microsoft.com/office/powerpoint/2010/main" val="3655342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7DF53DC8-94A3-4408-8F63-136FA3656B63}"/>
              </a:ext>
            </a:extLst>
          </p:cNvPr>
          <p:cNvSpPr>
            <a:spLocks noGrp="1"/>
          </p:cNvSpPr>
          <p:nvPr>
            <p:ph type="title"/>
          </p:nvPr>
        </p:nvSpPr>
        <p:spPr>
          <a:xfrm>
            <a:off x="838200" y="448721"/>
            <a:ext cx="4707671" cy="1225650"/>
          </a:xfrm>
        </p:spPr>
        <p:txBody>
          <a:bodyPr anchor="b">
            <a:normAutofit/>
          </a:bodyPr>
          <a:lstStyle/>
          <a:p>
            <a:pPr algn="ctr"/>
            <a:r>
              <a:rPr lang="pl-PL" sz="3800">
                <a:solidFill>
                  <a:schemeClr val="bg1"/>
                </a:solidFill>
                <a:latin typeface="Algerian" panose="04020705040A02060702" pitchFamily="82" charset="0"/>
              </a:rPr>
              <a:t>ŚwiĘty Andrzej </a:t>
            </a:r>
          </a:p>
        </p:txBody>
      </p:sp>
      <p:cxnSp>
        <p:nvCxnSpPr>
          <p:cNvPr id="73"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5408A48-9CBF-4846-8B33-0E9FE6684794}"/>
              </a:ext>
            </a:extLst>
          </p:cNvPr>
          <p:cNvSpPr>
            <a:spLocks noGrp="1"/>
          </p:cNvSpPr>
          <p:nvPr>
            <p:ph idx="1"/>
          </p:nvPr>
        </p:nvSpPr>
        <p:spPr>
          <a:xfrm>
            <a:off x="897769" y="1909192"/>
            <a:ext cx="4586513" cy="3647710"/>
          </a:xfrm>
        </p:spPr>
        <p:txBody>
          <a:bodyPr>
            <a:normAutofit/>
          </a:bodyPr>
          <a:lstStyle/>
          <a:p>
            <a:r>
              <a:rPr lang="pl-PL" sz="1700" i="0" dirty="0">
                <a:solidFill>
                  <a:schemeClr val="bg1"/>
                </a:solidFill>
                <a:effectLst/>
                <a:latin typeface="Forte" panose="03060902040502070203" pitchFamily="66" charset="0"/>
              </a:rPr>
              <a:t>Święty Andrzej ma szczególnie znaczenie dla wszystkich Słowian, nazywany jest apostołem Słowian. Jest patronem wielu państw i narodów, patronuje również wielu miastom. Święty Andrzej jest także patronem podróżnych, małżeństw podróżujących, opiekuje się żeglarzami, rybakami, rzeźniami i sprzedawcami ryb. Co ciekawe, jest orędownikiem zakochanych, wspomaga potrzebujących w sprawach matrymonialnych i wypraszaniu potomstwa, stąd pewnie wiele zwyczajów andrzejkowych z tym związanych.</a:t>
            </a:r>
            <a:endParaRPr lang="pl-PL" sz="1700" dirty="0">
              <a:solidFill>
                <a:schemeClr val="bg1"/>
              </a:solidFill>
              <a:latin typeface="Forte" panose="03060902040502070203" pitchFamily="66" charset="0"/>
            </a:endParaRP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122" name="Picture 2" descr="ŚWIĘTY ANDRZEJ">
            <a:extLst>
              <a:ext uri="{FF2B5EF4-FFF2-40B4-BE49-F238E27FC236}">
                <a16:creationId xmlns:a16="http://schemas.microsoft.com/office/drawing/2014/main" id="{C2892895-8613-4B7C-A4E2-53DC19912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719"/>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79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Andrzejkowe zabawy | Zespół Szkół nr 8 Szczecin">
            <a:extLst>
              <a:ext uri="{FF2B5EF4-FFF2-40B4-BE49-F238E27FC236}">
                <a16:creationId xmlns:a16="http://schemas.microsoft.com/office/drawing/2014/main" id="{153925BD-5AFE-4891-9D8D-1F539AC80D0D}"/>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37159" b="1"/>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EB5AF73D-43A6-4037-8DFC-CC92555753F0}"/>
              </a:ext>
            </a:extLst>
          </p:cNvPr>
          <p:cNvSpPr>
            <a:spLocks noGrp="1"/>
          </p:cNvSpPr>
          <p:nvPr>
            <p:ph idx="1"/>
          </p:nvPr>
        </p:nvSpPr>
        <p:spPr>
          <a:xfrm>
            <a:off x="903515" y="1790577"/>
            <a:ext cx="4619621" cy="3957178"/>
          </a:xfrm>
        </p:spPr>
        <p:txBody>
          <a:bodyPr>
            <a:normAutofit/>
          </a:bodyPr>
          <a:lstStyle/>
          <a:p>
            <a:r>
              <a:rPr lang="pl-PL" sz="2000" b="0" i="0" dirty="0">
                <a:solidFill>
                  <a:srgbClr val="FFFFFF"/>
                </a:solidFill>
                <a:effectLst/>
                <a:latin typeface="Forte" panose="03060902040502070203" pitchFamily="66" charset="0"/>
              </a:rPr>
              <a:t>Podstawowym zwyczajem, praktykowanym w wigilię świętego Andrzeja było poszczenie przez cały dzień i modlitwa. Panny wierzyły, że dzięki temu we śnie ukaże im się przyszły mąż. Poza tym dziewczęta wysiewały w garnkach len oraz konopie i zagrabiały je męskimi spodniami. Miało to sprowadzić do domu kandydata na małżonka. W Andrzejki panny ścinały też gałązkę wiśni, albo czereśni. Jeżeli zakwitła w Wigilię, kobieta mogła liczyć na szybkie zamążpójście.</a:t>
            </a:r>
            <a:endParaRPr lang="pl-PL" sz="2000" dirty="0">
              <a:solidFill>
                <a:srgbClr val="FFFFFF"/>
              </a:solidFill>
              <a:latin typeface="Forte" panose="03060902040502070203" pitchFamily="66" charset="0"/>
            </a:endParaRPr>
          </a:p>
        </p:txBody>
      </p:sp>
      <p:pic>
        <p:nvPicPr>
          <p:cNvPr id="4098" name="Picture 2" descr="Andrzejki 2016. Najlepsze wróżby andrzejkowe [ZOBACZ POMYSŁY] -  Dziennikbaltycki.pl">
            <a:extLst>
              <a:ext uri="{FF2B5EF4-FFF2-40B4-BE49-F238E27FC236}">
                <a16:creationId xmlns:a16="http://schemas.microsoft.com/office/drawing/2014/main" id="{BC338FD7-7EB1-4310-BDB9-1CE8E4CDDE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79" r="18711"/>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010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B948BDFE-7098-4A29-BE12-BC2E27261B96}"/>
              </a:ext>
            </a:extLst>
          </p:cNvPr>
          <p:cNvSpPr>
            <a:spLocks noGrp="1"/>
          </p:cNvSpPr>
          <p:nvPr>
            <p:ph type="title"/>
          </p:nvPr>
        </p:nvSpPr>
        <p:spPr>
          <a:xfrm>
            <a:off x="838200" y="448721"/>
            <a:ext cx="4707671" cy="1225650"/>
          </a:xfrm>
        </p:spPr>
        <p:txBody>
          <a:bodyPr anchor="b">
            <a:normAutofit/>
          </a:bodyPr>
          <a:lstStyle/>
          <a:p>
            <a:pPr algn="ctr"/>
            <a:r>
              <a:rPr lang="pl-PL" sz="3200" dirty="0">
                <a:solidFill>
                  <a:schemeClr val="bg1"/>
                </a:solidFill>
                <a:latin typeface="Algerian" panose="04020705040A02060702" pitchFamily="82" charset="0"/>
              </a:rPr>
              <a:t>Jak zmieniły siĘ andrzejki ?</a:t>
            </a:r>
          </a:p>
        </p:txBody>
      </p:sp>
      <p:cxnSp>
        <p:nvCxnSpPr>
          <p:cNvPr id="73"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5D39EE4-3391-456B-AA18-25D8D5008C65}"/>
              </a:ext>
            </a:extLst>
          </p:cNvPr>
          <p:cNvSpPr>
            <a:spLocks noGrp="1"/>
          </p:cNvSpPr>
          <p:nvPr>
            <p:ph idx="1"/>
          </p:nvPr>
        </p:nvSpPr>
        <p:spPr>
          <a:xfrm>
            <a:off x="897768" y="2580996"/>
            <a:ext cx="4586513" cy="3647710"/>
          </a:xfrm>
        </p:spPr>
        <p:txBody>
          <a:bodyPr>
            <a:normAutofit/>
          </a:bodyPr>
          <a:lstStyle/>
          <a:p>
            <a:r>
              <a:rPr lang="pl-PL" sz="2000" b="0" i="0" dirty="0">
                <a:solidFill>
                  <a:schemeClr val="bg1"/>
                </a:solidFill>
                <a:effectLst/>
                <a:latin typeface="Forte" panose="03060902040502070203" pitchFamily="66" charset="0"/>
              </a:rPr>
              <a:t> Początkowo andrzejki traktowane były bardzo poważnie a wróżby odprawiano tylko indywidualnie, do wróżb z kolei przykładano dużą wagę, dopiero w późniejszym czasie wróżby nabrały nieco bardziej swobodnego charakteru i stały się zbiorowe.</a:t>
            </a:r>
            <a:endParaRPr lang="pl-PL" sz="2000" dirty="0">
              <a:solidFill>
                <a:schemeClr val="bg1"/>
              </a:solidFill>
              <a:latin typeface="Forte" panose="03060902040502070203" pitchFamily="66" charset="0"/>
            </a:endParaRP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146" name="Picture 2" descr="Wystrój lokalu na Andrzejki - Whatevent - Agencja Eventowa">
            <a:extLst>
              <a:ext uri="{FF2B5EF4-FFF2-40B4-BE49-F238E27FC236}">
                <a16:creationId xmlns:a16="http://schemas.microsoft.com/office/drawing/2014/main" id="{F8DDE821-ED7D-433C-BBF2-FD13078A5B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8" r="17197" b="-2"/>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736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agiczny krąg na Andrzejki – wróżba na cały rok – Wydarzenia, imprezy dla  dzieci Miastodzieci.pl">
            <a:extLst>
              <a:ext uri="{FF2B5EF4-FFF2-40B4-BE49-F238E27FC236}">
                <a16:creationId xmlns:a16="http://schemas.microsoft.com/office/drawing/2014/main" id="{6C6FEA8E-C153-44AB-9687-CA7DBA176553}"/>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8611" b="16138"/>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30F176F4-9CF4-425D-A20E-B21D50F757C2}"/>
              </a:ext>
            </a:extLst>
          </p:cNvPr>
          <p:cNvSpPr>
            <a:spLocks noGrp="1"/>
          </p:cNvSpPr>
          <p:nvPr>
            <p:ph type="title"/>
          </p:nvPr>
        </p:nvSpPr>
        <p:spPr>
          <a:xfrm>
            <a:off x="841248" y="-50805"/>
            <a:ext cx="10506456" cy="2057400"/>
          </a:xfrm>
        </p:spPr>
        <p:txBody>
          <a:bodyPr anchor="b">
            <a:normAutofit/>
          </a:bodyPr>
          <a:lstStyle/>
          <a:p>
            <a:r>
              <a:rPr lang="pl-PL" sz="5000" dirty="0">
                <a:latin typeface="Algerian" panose="04020705040A02060702" pitchFamily="82" charset="0"/>
              </a:rPr>
              <a:t>Układanie koŚĆi</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3D0A76D9-1F98-416F-99DC-4713E7E407A9}"/>
              </a:ext>
            </a:extLst>
          </p:cNvPr>
          <p:cNvSpPr>
            <a:spLocks noGrp="1"/>
          </p:cNvSpPr>
          <p:nvPr>
            <p:ph idx="1"/>
          </p:nvPr>
        </p:nvSpPr>
        <p:spPr>
          <a:xfrm>
            <a:off x="841248" y="3723721"/>
            <a:ext cx="10506456" cy="2670048"/>
          </a:xfrm>
        </p:spPr>
        <p:txBody>
          <a:bodyPr>
            <a:normAutofit/>
          </a:bodyPr>
          <a:lstStyle/>
          <a:p>
            <a:r>
              <a:rPr lang="pl-PL" sz="2000" b="0" i="0" dirty="0">
                <a:effectLst/>
                <a:latin typeface="Forte" panose="03060902040502070203" pitchFamily="66" charset="0"/>
              </a:rPr>
              <a:t>Dziewczęta przychodziły na spotkanie organizowane w charach, plebaniach rzadziej w kościele z kością (zwierzęcą) w ręku. Kości układano szeregiem, jeden obok drugiej na podłodze i przyglądano się wpuszczonemu wcześniej psu, której kość pies porwał jako pierwszą, ta miała pierwsza wyjść za mąż. </a:t>
            </a:r>
            <a:endParaRPr lang="pl-PL" sz="2000" dirty="0">
              <a:latin typeface="Forte" panose="03060902040502070203" pitchFamily="66" charset="0"/>
            </a:endParaRPr>
          </a:p>
        </p:txBody>
      </p:sp>
    </p:spTree>
    <p:extLst>
      <p:ext uri="{BB962C8B-B14F-4D97-AF65-F5344CB8AC3E}">
        <p14:creationId xmlns:p14="http://schemas.microsoft.com/office/powerpoint/2010/main" val="1378317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ANDRZEJKI | Hotel Stara Gorzelnia">
            <a:extLst>
              <a:ext uri="{FF2B5EF4-FFF2-40B4-BE49-F238E27FC236}">
                <a16:creationId xmlns:a16="http://schemas.microsoft.com/office/drawing/2014/main" id="{3F622C9C-7489-42BE-A9C2-E425EA5FAA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2715"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3A7A181E-81F6-460E-BE16-5A8007DFED28}"/>
              </a:ext>
            </a:extLst>
          </p:cNvPr>
          <p:cNvSpPr>
            <a:spLocks noGrp="1"/>
          </p:cNvSpPr>
          <p:nvPr>
            <p:ph type="title"/>
          </p:nvPr>
        </p:nvSpPr>
        <p:spPr>
          <a:xfrm>
            <a:off x="424815" y="641306"/>
            <a:ext cx="3787951" cy="1316736"/>
          </a:xfrm>
        </p:spPr>
        <p:txBody>
          <a:bodyPr anchor="b">
            <a:normAutofit/>
          </a:bodyPr>
          <a:lstStyle/>
          <a:p>
            <a:pPr algn="ctr"/>
            <a:r>
              <a:rPr lang="pl-PL" sz="2400" b="1" i="0" dirty="0">
                <a:effectLst/>
                <a:latin typeface="Roboto"/>
              </a:rPr>
              <a:t> </a:t>
            </a:r>
            <a:r>
              <a:rPr lang="pl-PL" sz="2400" b="1" i="0" dirty="0">
                <a:effectLst/>
                <a:latin typeface="Algerian" panose="04020705040A02060702" pitchFamily="82" charset="0"/>
              </a:rPr>
              <a:t>Lanie do wody płynnej cyny lub ołowiu </a:t>
            </a:r>
            <a:endParaRPr lang="pl-PL" sz="2400" dirty="0">
              <a:latin typeface="Algerian" panose="04020705040A02060702" pitchFamily="82" charset="0"/>
            </a:endParaRP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F746402E-C01A-4C5F-A020-50E7A6CE4567}"/>
              </a:ext>
            </a:extLst>
          </p:cNvPr>
          <p:cNvSpPr>
            <a:spLocks noGrp="1"/>
          </p:cNvSpPr>
          <p:nvPr>
            <p:ph idx="1"/>
          </p:nvPr>
        </p:nvSpPr>
        <p:spPr>
          <a:xfrm>
            <a:off x="371094" y="2718054"/>
            <a:ext cx="3438906" cy="3207258"/>
          </a:xfrm>
        </p:spPr>
        <p:txBody>
          <a:bodyPr anchor="t">
            <a:normAutofit/>
          </a:bodyPr>
          <a:lstStyle/>
          <a:p>
            <a:r>
              <a:rPr lang="pl-PL" sz="1700" b="0" i="0" dirty="0">
                <a:effectLst/>
                <a:latin typeface="Forte" panose="03060902040502070203" pitchFamily="66" charset="0"/>
              </a:rPr>
              <a:t>Lano go za pomocą specjalnego klucza, który oznaczał otwarcie drzwi dla przyszłości. Zastygłe na wodzie kształty wyjmowano, przystawiano świecę a następnie starano się odczytywać poprzez powstałe na ścianie z powstałych wzorów zastygłej cyny lub ołowiu znaki, które miały zwiastować wydarzenia w najbliższej przyszłości</a:t>
            </a:r>
            <a:r>
              <a:rPr lang="pl-PL" sz="1700" b="0" i="0" dirty="0">
                <a:effectLst/>
              </a:rPr>
              <a:t>.</a:t>
            </a:r>
            <a:endParaRPr lang="pl-PL" sz="1700" dirty="0"/>
          </a:p>
        </p:txBody>
      </p:sp>
    </p:spTree>
    <p:extLst>
      <p:ext uri="{BB962C8B-B14F-4D97-AF65-F5344CB8AC3E}">
        <p14:creationId xmlns:p14="http://schemas.microsoft.com/office/powerpoint/2010/main" val="1387614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Andrzejki – dawna tradycja, którą warto odświeżyć - LIBRUS Rodzina">
            <a:extLst>
              <a:ext uri="{FF2B5EF4-FFF2-40B4-BE49-F238E27FC236}">
                <a16:creationId xmlns:a16="http://schemas.microsoft.com/office/drawing/2014/main" id="{3DA7D62B-DD06-4BEC-8F43-40730D243A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41" t="277" r="-2" b="-2"/>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B89EB9E0-B918-4CE6-89BE-901DC7F4FF1E}"/>
              </a:ext>
            </a:extLst>
          </p:cNvPr>
          <p:cNvSpPr>
            <a:spLocks noGrp="1"/>
          </p:cNvSpPr>
          <p:nvPr>
            <p:ph type="title"/>
          </p:nvPr>
        </p:nvSpPr>
        <p:spPr>
          <a:xfrm>
            <a:off x="8395868" y="1062482"/>
            <a:ext cx="3438144" cy="1124712"/>
          </a:xfrm>
        </p:spPr>
        <p:txBody>
          <a:bodyPr anchor="b">
            <a:normAutofit/>
          </a:bodyPr>
          <a:lstStyle/>
          <a:p>
            <a:pPr algn="ctr"/>
            <a:r>
              <a:rPr lang="pl-PL" sz="2200" dirty="0">
                <a:latin typeface="Algerian" panose="04020705040A02060702" pitchFamily="82" charset="0"/>
              </a:rPr>
              <a:t>Co oznaczały wzory/figury powstałe na wodzie ?</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5CFD0C6A-479E-4D11-9B4E-ADAC1EB1A614}"/>
              </a:ext>
            </a:extLst>
          </p:cNvPr>
          <p:cNvSpPr>
            <a:spLocks noGrp="1"/>
          </p:cNvSpPr>
          <p:nvPr>
            <p:ph idx="1"/>
          </p:nvPr>
        </p:nvSpPr>
        <p:spPr>
          <a:xfrm>
            <a:off x="8395868" y="2718054"/>
            <a:ext cx="3438906" cy="3207258"/>
          </a:xfrm>
        </p:spPr>
        <p:txBody>
          <a:bodyPr anchor="t">
            <a:normAutofit lnSpcReduction="10000"/>
          </a:bodyPr>
          <a:lstStyle/>
          <a:p>
            <a:r>
              <a:rPr lang="pl-PL" sz="1800" dirty="0">
                <a:latin typeface="Forte" panose="03060902040502070203" pitchFamily="66" charset="0"/>
              </a:rPr>
              <a:t>Anioł – szczęście i przychylność otoczenia,</a:t>
            </a:r>
          </a:p>
          <a:p>
            <a:r>
              <a:rPr lang="pl-PL" sz="1800" dirty="0">
                <a:latin typeface="Forte" panose="03060902040502070203" pitchFamily="66" charset="0"/>
              </a:rPr>
              <a:t>Gwiazda – powodzenie w życiu, bogactwo i pomyślność,</a:t>
            </a:r>
          </a:p>
          <a:p>
            <a:r>
              <a:rPr lang="pl-PL" sz="1800" dirty="0">
                <a:latin typeface="Forte" panose="03060902040502070203" pitchFamily="66" charset="0"/>
              </a:rPr>
              <a:t>Dom – założenie rodziny lub przeprowadzka,</a:t>
            </a:r>
          </a:p>
          <a:p>
            <a:r>
              <a:rPr lang="pl-PL" sz="1800" dirty="0">
                <a:latin typeface="Forte" panose="03060902040502070203" pitchFamily="66" charset="0"/>
              </a:rPr>
              <a:t>Kot, pies – ostrzeżenie przed nierozważnym zachowaniem,</a:t>
            </a:r>
          </a:p>
          <a:p>
            <a:r>
              <a:rPr lang="pl-PL" sz="1800" dirty="0">
                <a:latin typeface="Forte" panose="03060902040502070203" pitchFamily="66" charset="0"/>
              </a:rPr>
              <a:t>Kwiat – miła niespodzianka,</a:t>
            </a:r>
          </a:p>
          <a:p>
            <a:r>
              <a:rPr lang="pl-PL" sz="1800" dirty="0">
                <a:latin typeface="Forte" panose="03060902040502070203" pitchFamily="66" charset="0"/>
              </a:rPr>
              <a:t>Obrączka – zakochanie się lub szybsze zamążpójście,</a:t>
            </a:r>
          </a:p>
          <a:p>
            <a:pPr marL="0" indent="0">
              <a:buNone/>
            </a:pPr>
            <a:endParaRPr lang="pl-PL" sz="1600" dirty="0"/>
          </a:p>
        </p:txBody>
      </p:sp>
    </p:spTree>
    <p:extLst>
      <p:ext uri="{BB962C8B-B14F-4D97-AF65-F5344CB8AC3E}">
        <p14:creationId xmlns:p14="http://schemas.microsoft.com/office/powerpoint/2010/main" val="3537055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1740</Words>
  <Application>Microsoft Office PowerPoint</Application>
  <PresentationFormat>Panoramiczny</PresentationFormat>
  <Paragraphs>83</Paragraphs>
  <Slides>24</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24</vt:i4>
      </vt:variant>
    </vt:vector>
  </HeadingPairs>
  <TitlesOfParts>
    <vt:vector size="32" baseType="lpstr">
      <vt:lpstr>Algerian</vt:lpstr>
      <vt:lpstr>Arial</vt:lpstr>
      <vt:lpstr>Calibri</vt:lpstr>
      <vt:lpstr>Calibri Light</vt:lpstr>
      <vt:lpstr>Elephant</vt:lpstr>
      <vt:lpstr>Forte</vt:lpstr>
      <vt:lpstr>Roboto</vt:lpstr>
      <vt:lpstr>Motyw pakietu Office</vt:lpstr>
      <vt:lpstr>Staropolskie obyczaje andrzejkowe</vt:lpstr>
      <vt:lpstr>Andrzejki</vt:lpstr>
      <vt:lpstr>Historia</vt:lpstr>
      <vt:lpstr>ŚwiĘty Andrzej </vt:lpstr>
      <vt:lpstr>Prezentacja programu PowerPoint</vt:lpstr>
      <vt:lpstr>Jak zmieniły siĘ andrzejki ?</vt:lpstr>
      <vt:lpstr>Układanie koŚĆi</vt:lpstr>
      <vt:lpstr> Lanie do wody płynnej cyny lub ołowiu </vt:lpstr>
      <vt:lpstr>Co oznaczały wzory/figury powstałe na wodzie ?</vt:lpstr>
      <vt:lpstr>Ciekawostka</vt:lpstr>
      <vt:lpstr>Układanie butów</vt:lpstr>
      <vt:lpstr>Obieranie jabłek </vt:lpstr>
      <vt:lpstr>Ciekawostka</vt:lpstr>
      <vt:lpstr>Szczekanie psa</vt:lpstr>
      <vt:lpstr>Rzut trzewikiem</vt:lpstr>
      <vt:lpstr>Rzucanie monetĄ</vt:lpstr>
      <vt:lpstr>Przekłuwanie serca</vt:lpstr>
      <vt:lpstr>Prezentacja programu PowerPoint</vt:lpstr>
      <vt:lpstr>Inne zwyczaje andrzejkowe</vt:lpstr>
      <vt:lpstr>Inne zwyczaje andrzejkowe</vt:lpstr>
      <vt:lpstr>DzieŃ Św. Andrzeja kiedyŚ</vt:lpstr>
      <vt:lpstr>PrzysŁowia andrzejkowe</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Staropolskie obyczaje andrzejkowe</dc:title>
  <dc:creator>Wiktoria Nabiałek</dc:creator>
  <cp:lastModifiedBy>Anita Bawor</cp:lastModifiedBy>
  <cp:revision>1</cp:revision>
  <dcterms:created xsi:type="dcterms:W3CDTF">2020-11-30T10:47:55Z</dcterms:created>
  <dcterms:modified xsi:type="dcterms:W3CDTF">2020-11-30T18:24:28Z</dcterms:modified>
</cp:coreProperties>
</file>